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media/image24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9" r:id="rId2"/>
    <p:sldId id="287" r:id="rId3"/>
    <p:sldId id="300" r:id="rId4"/>
    <p:sldId id="293" r:id="rId5"/>
    <p:sldId id="305" r:id="rId6"/>
    <p:sldId id="304" r:id="rId7"/>
    <p:sldId id="295" r:id="rId8"/>
    <p:sldId id="288" r:id="rId9"/>
    <p:sldId id="289" r:id="rId10"/>
    <p:sldId id="291" r:id="rId11"/>
    <p:sldId id="290" r:id="rId12"/>
    <p:sldId id="292" r:id="rId13"/>
    <p:sldId id="294" r:id="rId14"/>
    <p:sldId id="296" r:id="rId15"/>
    <p:sldId id="297" r:id="rId16"/>
    <p:sldId id="298" r:id="rId17"/>
    <p:sldId id="299" r:id="rId18"/>
    <p:sldId id="301" r:id="rId19"/>
    <p:sldId id="302" r:id="rId20"/>
    <p:sldId id="303" r:id="rId21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15258"/>
    <a:srgbClr val="002C5F"/>
    <a:srgbClr val="887B1B"/>
    <a:srgbClr val="4F2D7F"/>
    <a:srgbClr val="006A4D"/>
    <a:srgbClr val="DC0C30"/>
    <a:srgbClr val="0098C3"/>
    <a:srgbClr val="FED100"/>
    <a:srgbClr val="CF0072"/>
    <a:srgbClr val="34B2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 horzBarState="maximized">
    <p:restoredLeft sz="15882" autoAdjust="0"/>
    <p:restoredTop sz="94660" autoAdjust="0"/>
  </p:normalViewPr>
  <p:slideViewPr>
    <p:cSldViewPr>
      <p:cViewPr varScale="1">
        <p:scale>
          <a:sx n="72" d="100"/>
          <a:sy n="72" d="100"/>
        </p:scale>
        <p:origin x="66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2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20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nl-NL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DE1BD2A-F24E-4ECA-82B3-08C5D5A627D6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662819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1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46400" y="1644650"/>
            <a:ext cx="6786562" cy="1470025"/>
          </a:xfrm>
          <a:prstGeom prst="rect">
            <a:avLst/>
          </a:prstGeom>
        </p:spPr>
        <p:txBody>
          <a:bodyPr lIns="0" anchor="b" anchorCtr="0"/>
          <a:lstStyle>
            <a:lvl1pPr>
              <a:lnSpc>
                <a:spcPts val="2500"/>
              </a:lnSpc>
              <a:defRPr sz="260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46400" y="3035300"/>
            <a:ext cx="6788150" cy="1101725"/>
          </a:xfrm>
        </p:spPr>
        <p:txBody>
          <a:bodyPr lIns="0"/>
          <a:lstStyle>
            <a:lvl1pPr marL="0" indent="0">
              <a:buFont typeface="Wingdings" pitchFamily="2" charset="2"/>
              <a:buNone/>
              <a:defRPr sz="1800" cap="all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4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46400" y="1644650"/>
            <a:ext cx="6786562" cy="1470025"/>
          </a:xfrm>
          <a:prstGeom prst="rect">
            <a:avLst/>
          </a:prstGeom>
        </p:spPr>
        <p:txBody>
          <a:bodyPr lIns="0" anchor="b" anchorCtr="0"/>
          <a:lstStyle>
            <a:lvl1pPr>
              <a:lnSpc>
                <a:spcPts val="2500"/>
              </a:lnSpc>
              <a:defRPr sz="260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46400" y="3035300"/>
            <a:ext cx="6788150" cy="1101725"/>
          </a:xfrm>
        </p:spPr>
        <p:txBody>
          <a:bodyPr lIns="0"/>
          <a:lstStyle>
            <a:lvl1pPr marL="0" indent="0">
              <a:buFont typeface="Wingdings" pitchFamily="2" charset="2"/>
              <a:buNone/>
              <a:defRPr sz="1800" cap="all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nl-NL"/>
              <a:t>Klik om het opmaakprofiel van de modelondertitel te bewerken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di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17-3-2014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gemeentelijke inkoop in perspectief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9CC7F-86E1-48DE-82DC-E9AC50D0453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11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82902" y="500042"/>
            <a:ext cx="7775378" cy="732985"/>
          </a:xfrm>
        </p:spPr>
        <p:txBody>
          <a:bodyPr lIns="0" tIns="0" rIns="0" bIns="0" anchor="b" anchorCtr="0"/>
          <a:lstStyle>
            <a:lvl1pPr marL="0" indent="0">
              <a:buNone/>
              <a:defRPr sz="2600" b="1" cap="all" baseline="0">
                <a:latin typeface="+mj-lt"/>
              </a:defRPr>
            </a:lvl1pPr>
          </a:lstStyle>
          <a:p>
            <a:pPr lvl="0"/>
            <a:r>
              <a:rPr lang="nl-NL" dirty="0"/>
              <a:t>Klik hier om een Titel toe te voegen</a:t>
            </a:r>
          </a:p>
        </p:txBody>
      </p:sp>
      <p:sp>
        <p:nvSpPr>
          <p:cNvPr id="12" name="Tijdelijke aanduiding voor tekst 15"/>
          <p:cNvSpPr>
            <a:spLocks noGrp="1"/>
          </p:cNvSpPr>
          <p:nvPr>
            <p:ph type="body" sz="quarter" idx="14" hasCustomPrompt="1"/>
          </p:nvPr>
        </p:nvSpPr>
        <p:spPr>
          <a:xfrm>
            <a:off x="1082887" y="1226814"/>
            <a:ext cx="7775393" cy="285750"/>
          </a:xfrm>
        </p:spPr>
        <p:txBody>
          <a:bodyPr lIns="0" tIns="0" rIns="0" bIns="0" anchor="b" anchorCtr="0"/>
          <a:lstStyle>
            <a:lvl1pPr>
              <a:buFontTx/>
              <a:buNone/>
              <a:defRPr sz="1800" cap="all" baseline="0"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 dirty="0"/>
              <a:t>Klik hier om een Subtitel toe te voegen</a:t>
            </a:r>
          </a:p>
        </p:txBody>
      </p:sp>
      <p:pic>
        <p:nvPicPr>
          <p:cNvPr id="9" name="Afbeelding 8" descr="UT powerpoint sheet small 4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412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17-3-2014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gemeentelijke inkoop in perspectief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9CC7F-86E1-48DE-82DC-E9AC50D0453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11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82902" y="500042"/>
            <a:ext cx="7775378" cy="732985"/>
          </a:xfrm>
        </p:spPr>
        <p:txBody>
          <a:bodyPr lIns="0" tIns="0" rIns="0" bIns="0" anchor="b" anchorCtr="0"/>
          <a:lstStyle>
            <a:lvl1pPr marL="0" indent="0">
              <a:buNone/>
              <a:defRPr sz="2600" b="1" cap="all" baseline="0">
                <a:latin typeface="+mj-lt"/>
              </a:defRPr>
            </a:lvl1pPr>
          </a:lstStyle>
          <a:p>
            <a:pPr lvl="0"/>
            <a:r>
              <a:rPr lang="nl-NL" dirty="0"/>
              <a:t>Klik hier om een Titel toe te voegen</a:t>
            </a:r>
          </a:p>
        </p:txBody>
      </p:sp>
      <p:sp>
        <p:nvSpPr>
          <p:cNvPr id="13" name="Tijdelijke aanduiding voor tekst 15"/>
          <p:cNvSpPr>
            <a:spLocks noGrp="1"/>
          </p:cNvSpPr>
          <p:nvPr>
            <p:ph type="body" sz="quarter" idx="14" hasCustomPrompt="1"/>
          </p:nvPr>
        </p:nvSpPr>
        <p:spPr>
          <a:xfrm>
            <a:off x="1082887" y="1226814"/>
            <a:ext cx="7775393" cy="285750"/>
          </a:xfrm>
        </p:spPr>
        <p:txBody>
          <a:bodyPr lIns="0" tIns="0" rIns="0" bIns="0" anchor="b" anchorCtr="0"/>
          <a:lstStyle>
            <a:lvl1pPr>
              <a:buFontTx/>
              <a:buNone/>
              <a:defRPr sz="1800" cap="all" baseline="0"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 dirty="0"/>
              <a:t>Klik hier om een Subtitel toe te voegen</a:t>
            </a:r>
          </a:p>
        </p:txBody>
      </p:sp>
      <p:pic>
        <p:nvPicPr>
          <p:cNvPr id="9" name="Afbeelding 8" descr="UT powerpoint sheet small 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412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17-3-2014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gemeentelijke inkoop in perspectief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9CC7F-86E1-48DE-82DC-E9AC50D0453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10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82902" y="500042"/>
            <a:ext cx="7775378" cy="732985"/>
          </a:xfrm>
        </p:spPr>
        <p:txBody>
          <a:bodyPr lIns="0" tIns="0" rIns="0" bIns="0" anchor="b" anchorCtr="0"/>
          <a:lstStyle>
            <a:lvl1pPr marL="0" indent="0">
              <a:buNone/>
              <a:defRPr sz="2600" b="1" cap="all" baseline="0">
                <a:latin typeface="+mj-lt"/>
              </a:defRPr>
            </a:lvl1pPr>
          </a:lstStyle>
          <a:p>
            <a:pPr lvl="0"/>
            <a:r>
              <a:rPr lang="nl-NL" dirty="0"/>
              <a:t>Klik hier om een Titel toe te voegen</a:t>
            </a:r>
          </a:p>
        </p:txBody>
      </p:sp>
      <p:sp>
        <p:nvSpPr>
          <p:cNvPr id="11" name="Tijdelijke aanduiding voor tekst 15"/>
          <p:cNvSpPr>
            <a:spLocks noGrp="1"/>
          </p:cNvSpPr>
          <p:nvPr>
            <p:ph type="body" sz="quarter" idx="14" hasCustomPrompt="1"/>
          </p:nvPr>
        </p:nvSpPr>
        <p:spPr>
          <a:xfrm>
            <a:off x="1082887" y="1226814"/>
            <a:ext cx="7775393" cy="285750"/>
          </a:xfrm>
        </p:spPr>
        <p:txBody>
          <a:bodyPr lIns="0" tIns="0" rIns="0" bIns="0" anchor="b" anchorCtr="0"/>
          <a:lstStyle>
            <a:lvl1pPr>
              <a:buFontTx/>
              <a:buNone/>
              <a:defRPr sz="1800" cap="all" baseline="0"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 dirty="0"/>
              <a:t>Klik hier om een Subtitel toe te voegen</a:t>
            </a:r>
          </a:p>
        </p:txBody>
      </p:sp>
      <p:pic>
        <p:nvPicPr>
          <p:cNvPr id="9" name="Afbeelding 8" descr="UT powerpoint sheet small 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412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ofdstuk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17-3-2014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gemeentelijke inkoop in perspectief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9CC7F-86E1-48DE-82DC-E9AC50D0453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11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82902" y="500042"/>
            <a:ext cx="7775378" cy="732985"/>
          </a:xfrm>
        </p:spPr>
        <p:txBody>
          <a:bodyPr lIns="0" tIns="0" rIns="0" bIns="0" anchor="b" anchorCtr="0"/>
          <a:lstStyle>
            <a:lvl1pPr marL="0" indent="0">
              <a:buNone/>
              <a:defRPr sz="2600" b="1" cap="all" baseline="0">
                <a:latin typeface="+mj-lt"/>
              </a:defRPr>
            </a:lvl1pPr>
          </a:lstStyle>
          <a:p>
            <a:pPr lvl="0"/>
            <a:r>
              <a:rPr lang="nl-NL" dirty="0"/>
              <a:t>Klik hier om een Titel toe te voegen</a:t>
            </a:r>
          </a:p>
        </p:txBody>
      </p:sp>
      <p:sp>
        <p:nvSpPr>
          <p:cNvPr id="13" name="Tijdelijke aanduiding voor tekst 15"/>
          <p:cNvSpPr>
            <a:spLocks noGrp="1"/>
          </p:cNvSpPr>
          <p:nvPr>
            <p:ph type="body" sz="quarter" idx="14" hasCustomPrompt="1"/>
          </p:nvPr>
        </p:nvSpPr>
        <p:spPr>
          <a:xfrm>
            <a:off x="1082887" y="1226814"/>
            <a:ext cx="7775393" cy="285750"/>
          </a:xfrm>
        </p:spPr>
        <p:txBody>
          <a:bodyPr lIns="0" tIns="0" rIns="0" bIns="0" anchor="b" anchorCtr="0"/>
          <a:lstStyle>
            <a:lvl1pPr>
              <a:buFontTx/>
              <a:buNone/>
              <a:defRPr sz="1800" cap="all" baseline="0"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 dirty="0"/>
              <a:t>Klik hier om een Subtitel toe te voegen</a:t>
            </a:r>
          </a:p>
        </p:txBody>
      </p:sp>
      <p:pic>
        <p:nvPicPr>
          <p:cNvPr id="9" name="Afbeelding 8" descr="UT powerpoint sheet small 2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4122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met opsomm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17-3-2014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gemeentelijke inkoop in perspectief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9CC7F-86E1-48DE-82DC-E9AC50D0453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9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82902" y="500042"/>
            <a:ext cx="7775378" cy="732985"/>
          </a:xfrm>
        </p:spPr>
        <p:txBody>
          <a:bodyPr lIns="0" tIns="0" rIns="0" bIns="0" anchor="b" anchorCtr="0"/>
          <a:lstStyle>
            <a:lvl1pPr marL="0" indent="0">
              <a:buNone/>
              <a:defRPr sz="2600" b="1" cap="all" baseline="0">
                <a:latin typeface="+mj-lt"/>
              </a:defRPr>
            </a:lvl1pPr>
          </a:lstStyle>
          <a:p>
            <a:pPr lvl="0"/>
            <a:r>
              <a:rPr lang="nl-NL" dirty="0"/>
              <a:t>Klik hier om een Titel toe te voegen</a:t>
            </a:r>
          </a:p>
        </p:txBody>
      </p:sp>
      <p:sp>
        <p:nvSpPr>
          <p:cNvPr id="10" name="Tijdelijke aanduiding voor tekst 15"/>
          <p:cNvSpPr>
            <a:spLocks noGrp="1"/>
          </p:cNvSpPr>
          <p:nvPr>
            <p:ph type="body" sz="quarter" idx="14" hasCustomPrompt="1"/>
          </p:nvPr>
        </p:nvSpPr>
        <p:spPr>
          <a:xfrm>
            <a:off x="1082887" y="1226814"/>
            <a:ext cx="7775393" cy="285750"/>
          </a:xfrm>
        </p:spPr>
        <p:txBody>
          <a:bodyPr lIns="0" tIns="0" rIns="0" bIns="0" anchor="b" anchorCtr="0"/>
          <a:lstStyle>
            <a:lvl1pPr>
              <a:buFontTx/>
              <a:buNone/>
              <a:defRPr sz="1800" cap="all" baseline="0"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 dirty="0"/>
              <a:t>Klik hier om een Subtitel toe te voegen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17-3-2014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gemeentelijke inkoop in perspectief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9CC7F-86E1-48DE-82DC-E9AC50D0453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7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82902" y="500042"/>
            <a:ext cx="7775378" cy="732985"/>
          </a:xfrm>
        </p:spPr>
        <p:txBody>
          <a:bodyPr lIns="0" tIns="0" rIns="0" bIns="0" anchor="b" anchorCtr="0"/>
          <a:lstStyle>
            <a:lvl1pPr marL="0" indent="0">
              <a:buNone/>
              <a:defRPr sz="2600" b="1" cap="all" baseline="0">
                <a:latin typeface="+mj-lt"/>
              </a:defRPr>
            </a:lvl1pPr>
          </a:lstStyle>
          <a:p>
            <a:pPr lvl="0"/>
            <a:r>
              <a:rPr lang="nl-NL" dirty="0"/>
              <a:t>Klik hier om een Titel toe te voegen</a:t>
            </a:r>
          </a:p>
        </p:txBody>
      </p:sp>
      <p:sp>
        <p:nvSpPr>
          <p:cNvPr id="8" name="Tijdelijke aanduiding voor tekst 15"/>
          <p:cNvSpPr>
            <a:spLocks noGrp="1"/>
          </p:cNvSpPr>
          <p:nvPr>
            <p:ph type="body" sz="quarter" idx="14" hasCustomPrompt="1"/>
          </p:nvPr>
        </p:nvSpPr>
        <p:spPr>
          <a:xfrm>
            <a:off x="1082887" y="1226814"/>
            <a:ext cx="7775393" cy="285750"/>
          </a:xfrm>
        </p:spPr>
        <p:txBody>
          <a:bodyPr lIns="0" tIns="0" rIns="0" bIns="0" anchor="b" anchorCtr="0"/>
          <a:lstStyle>
            <a:lvl1pPr>
              <a:buFontTx/>
              <a:buNone/>
              <a:defRPr sz="1800" cap="all" baseline="0"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 dirty="0"/>
              <a:t>Klik hier om een Subtitel toe te voegen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m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FontTx/>
              <a:buNone/>
              <a:defRPr/>
            </a:lvl1pPr>
            <a:lvl2pPr marL="0" indent="0">
              <a:buFontTx/>
              <a:buNone/>
              <a:defRPr/>
            </a:lvl2pPr>
            <a:lvl3pPr marL="0" indent="0">
              <a:buFontTx/>
              <a:buNone/>
              <a:defRPr/>
            </a:lvl3pPr>
            <a:lvl4pPr marL="0" indent="0">
              <a:buFontTx/>
              <a:buNone/>
              <a:defRPr/>
            </a:lvl4pPr>
            <a:lvl5pPr marL="0" indent="0"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17-3-2014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gemeentelijke inkoop in perspectief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9CC7F-86E1-48DE-82DC-E9AC50D0453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82902" y="500042"/>
            <a:ext cx="7775378" cy="732985"/>
          </a:xfrm>
        </p:spPr>
        <p:txBody>
          <a:bodyPr lIns="0" tIns="0" rIns="0" bIns="0" anchor="b" anchorCtr="0"/>
          <a:lstStyle>
            <a:lvl1pPr marL="0" indent="0">
              <a:buNone/>
              <a:defRPr sz="2600" b="1" cap="all" baseline="0">
                <a:latin typeface="+mj-lt"/>
              </a:defRPr>
            </a:lvl1pPr>
          </a:lstStyle>
          <a:p>
            <a:pPr lvl="0"/>
            <a:r>
              <a:rPr lang="nl-NL" dirty="0"/>
              <a:t>Klik hier om een Titel toe te voegen</a:t>
            </a:r>
          </a:p>
        </p:txBody>
      </p:sp>
      <p:sp>
        <p:nvSpPr>
          <p:cNvPr id="11" name="Tijdelijke aanduiding voor tekst 15"/>
          <p:cNvSpPr>
            <a:spLocks noGrp="1"/>
          </p:cNvSpPr>
          <p:nvPr>
            <p:ph type="body" sz="quarter" idx="14" hasCustomPrompt="1"/>
          </p:nvPr>
        </p:nvSpPr>
        <p:spPr>
          <a:xfrm>
            <a:off x="1082887" y="1226814"/>
            <a:ext cx="7775393" cy="285750"/>
          </a:xfrm>
        </p:spPr>
        <p:txBody>
          <a:bodyPr lIns="0" tIns="0" rIns="0" bIns="0" anchor="b" anchorCtr="0"/>
          <a:lstStyle>
            <a:lvl1pPr>
              <a:buFontTx/>
              <a:buNone/>
              <a:defRPr sz="1800" cap="all" baseline="0"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 dirty="0"/>
              <a:t>Klik hier om een Subtitel toe te voegen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17-3-2014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gemeentelijke inkoop in perspectief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9CC7F-86E1-48DE-82DC-E9AC50D0453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3"/>
          </p:nvPr>
        </p:nvSpPr>
        <p:spPr>
          <a:xfrm>
            <a:off x="1071538" y="1643050"/>
            <a:ext cx="8072462" cy="4000528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0" name="Tijdelijke aanduiding voor tekst 13"/>
          <p:cNvSpPr>
            <a:spLocks noGrp="1"/>
          </p:cNvSpPr>
          <p:nvPr>
            <p:ph type="body" sz="quarter" idx="14" hasCustomPrompt="1"/>
          </p:nvPr>
        </p:nvSpPr>
        <p:spPr>
          <a:xfrm>
            <a:off x="1082902" y="500042"/>
            <a:ext cx="7775378" cy="732985"/>
          </a:xfrm>
        </p:spPr>
        <p:txBody>
          <a:bodyPr lIns="0" tIns="0" rIns="0" bIns="0" anchor="b" anchorCtr="0"/>
          <a:lstStyle>
            <a:lvl1pPr marL="0" indent="0">
              <a:buNone/>
              <a:defRPr sz="2600" b="1" cap="all" baseline="0">
                <a:latin typeface="+mj-lt"/>
              </a:defRPr>
            </a:lvl1pPr>
          </a:lstStyle>
          <a:p>
            <a:pPr lvl="0"/>
            <a:r>
              <a:rPr lang="nl-NL" dirty="0"/>
              <a:t>Klik hier om een Titel toe te voegen</a:t>
            </a:r>
          </a:p>
        </p:txBody>
      </p:sp>
      <p:sp>
        <p:nvSpPr>
          <p:cNvPr id="12" name="Tijdelijke aanduiding voor tekst 15"/>
          <p:cNvSpPr>
            <a:spLocks noGrp="1"/>
          </p:cNvSpPr>
          <p:nvPr>
            <p:ph type="body" sz="quarter" idx="15" hasCustomPrompt="1"/>
          </p:nvPr>
        </p:nvSpPr>
        <p:spPr>
          <a:xfrm>
            <a:off x="1082887" y="1226814"/>
            <a:ext cx="7775393" cy="285750"/>
          </a:xfrm>
        </p:spPr>
        <p:txBody>
          <a:bodyPr lIns="0" tIns="0" rIns="0" bIns="0" anchor="b" anchorCtr="0"/>
          <a:lstStyle>
            <a:lvl1pPr>
              <a:buFontTx/>
              <a:buNone/>
              <a:defRPr sz="1800" cap="all" baseline="0"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 dirty="0"/>
              <a:t>Klik hier om een Subtitel toe te voegen</a:t>
            </a:r>
          </a:p>
        </p:txBody>
      </p:sp>
      <p:cxnSp>
        <p:nvCxnSpPr>
          <p:cNvPr id="13" name="Rechte verbindingslijn 12"/>
          <p:cNvCxnSpPr/>
          <p:nvPr userDrawn="1"/>
        </p:nvCxnSpPr>
        <p:spPr>
          <a:xfrm>
            <a:off x="1080000" y="1643050"/>
            <a:ext cx="8072462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met afbeelding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jdelijke aanduiding voor tekst 12"/>
          <p:cNvSpPr>
            <a:spLocks noGrp="1"/>
          </p:cNvSpPr>
          <p:nvPr>
            <p:ph type="body" sz="quarter" idx="16"/>
          </p:nvPr>
        </p:nvSpPr>
        <p:spPr>
          <a:xfrm>
            <a:off x="5668123" y="1713600"/>
            <a:ext cx="3190157" cy="4323600"/>
          </a:xfrm>
        </p:spPr>
        <p:txBody>
          <a:bodyPr/>
          <a:lstStyle>
            <a:lvl1pPr marL="0" indent="0">
              <a:buFontTx/>
              <a:buNone/>
              <a:defRPr baseline="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8" name="Tijdelijke aanduiding voor afbeelding 7"/>
          <p:cNvSpPr>
            <a:spLocks noGrp="1"/>
          </p:cNvSpPr>
          <p:nvPr>
            <p:ph type="pic" sz="quarter" idx="13"/>
          </p:nvPr>
        </p:nvSpPr>
        <p:spPr>
          <a:xfrm>
            <a:off x="1071538" y="1662100"/>
            <a:ext cx="4546320" cy="4410106"/>
          </a:xfrm>
        </p:spPr>
        <p:txBody>
          <a:bodyPr/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17-3-2014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gemeentelijke inkoop in perspectief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9CC7F-86E1-48DE-82DC-E9AC50D0453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10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1082902" y="500042"/>
            <a:ext cx="7775378" cy="732985"/>
          </a:xfrm>
        </p:spPr>
        <p:txBody>
          <a:bodyPr lIns="0" tIns="0" rIns="0" bIns="0" anchor="b" anchorCtr="0"/>
          <a:lstStyle>
            <a:lvl1pPr marL="0" indent="0">
              <a:buNone/>
              <a:defRPr sz="2600" b="1" cap="all" baseline="0">
                <a:latin typeface="+mj-lt"/>
              </a:defRPr>
            </a:lvl1pPr>
          </a:lstStyle>
          <a:p>
            <a:pPr lvl="0"/>
            <a:r>
              <a:rPr lang="nl-NL" dirty="0"/>
              <a:t>Klik hier om een Titel toe te voegen</a:t>
            </a:r>
          </a:p>
        </p:txBody>
      </p:sp>
      <p:sp>
        <p:nvSpPr>
          <p:cNvPr id="12" name="Tijdelijke aanduiding voor tekst 15"/>
          <p:cNvSpPr>
            <a:spLocks noGrp="1"/>
          </p:cNvSpPr>
          <p:nvPr>
            <p:ph type="body" sz="quarter" idx="14" hasCustomPrompt="1"/>
          </p:nvPr>
        </p:nvSpPr>
        <p:spPr>
          <a:xfrm>
            <a:off x="1082887" y="1226814"/>
            <a:ext cx="7775393" cy="285750"/>
          </a:xfrm>
        </p:spPr>
        <p:txBody>
          <a:bodyPr lIns="0" tIns="0" rIns="0" bIns="0" anchor="b" anchorCtr="0"/>
          <a:lstStyle>
            <a:lvl1pPr>
              <a:buFontTx/>
              <a:buNone/>
              <a:defRPr sz="1800" cap="all" baseline="0"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 dirty="0"/>
              <a:t>Klik hier om een Subtitel toe te voegen</a:t>
            </a:r>
          </a:p>
        </p:txBody>
      </p:sp>
      <p:cxnSp>
        <p:nvCxnSpPr>
          <p:cNvPr id="14" name="Rechte verbindingslijn 13"/>
          <p:cNvCxnSpPr/>
          <p:nvPr userDrawn="1"/>
        </p:nvCxnSpPr>
        <p:spPr>
          <a:xfrm>
            <a:off x="1080000" y="1643050"/>
            <a:ext cx="8072462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 met 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17-3-2014</a:t>
            </a: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gemeentelijke inkoop in perspectief</a:t>
            </a: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C9CC7F-86E1-48DE-82DC-E9AC50D04532}" type="slidenum">
              <a:rPr lang="nl-NL"/>
              <a:pPr/>
              <a:t>‹nr.›</a:t>
            </a:fld>
            <a:endParaRPr lang="nl-NL"/>
          </a:p>
        </p:txBody>
      </p:sp>
      <p:sp>
        <p:nvSpPr>
          <p:cNvPr id="9" name="Tijdelijke aanduiding voor grafiek 8"/>
          <p:cNvSpPr>
            <a:spLocks noGrp="1"/>
          </p:cNvSpPr>
          <p:nvPr>
            <p:ph type="chart" sz="quarter" idx="14"/>
          </p:nvPr>
        </p:nvSpPr>
        <p:spPr>
          <a:xfrm>
            <a:off x="1071538" y="1641599"/>
            <a:ext cx="8072462" cy="3999600"/>
          </a:xfrm>
        </p:spPr>
        <p:txBody>
          <a:bodyPr/>
          <a:lstStyle/>
          <a:p>
            <a:r>
              <a:rPr lang="nl-NL"/>
              <a:t>Klik op het pictogram als u een grafiek wilt toevoegen</a:t>
            </a:r>
          </a:p>
        </p:txBody>
      </p:sp>
      <p:sp>
        <p:nvSpPr>
          <p:cNvPr id="11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1082902" y="500042"/>
            <a:ext cx="7775378" cy="732985"/>
          </a:xfrm>
        </p:spPr>
        <p:txBody>
          <a:bodyPr lIns="0" tIns="0" rIns="0" bIns="0" anchor="b" anchorCtr="0"/>
          <a:lstStyle>
            <a:lvl1pPr marL="0" indent="0">
              <a:buNone/>
              <a:defRPr sz="2600" b="1" cap="all" baseline="0">
                <a:latin typeface="+mj-lt"/>
              </a:defRPr>
            </a:lvl1pPr>
          </a:lstStyle>
          <a:p>
            <a:pPr lvl="0"/>
            <a:r>
              <a:rPr lang="nl-NL" dirty="0"/>
              <a:t>Klik hier om een Titel toe te voegen</a:t>
            </a:r>
          </a:p>
        </p:txBody>
      </p:sp>
      <p:sp>
        <p:nvSpPr>
          <p:cNvPr id="14" name="Tijdelijke aanduiding voor tekst 15"/>
          <p:cNvSpPr>
            <a:spLocks noGrp="1"/>
          </p:cNvSpPr>
          <p:nvPr>
            <p:ph type="body" sz="quarter" idx="15" hasCustomPrompt="1"/>
          </p:nvPr>
        </p:nvSpPr>
        <p:spPr>
          <a:xfrm>
            <a:off x="1082887" y="1226814"/>
            <a:ext cx="7775393" cy="285750"/>
          </a:xfrm>
        </p:spPr>
        <p:txBody>
          <a:bodyPr lIns="0" tIns="0" rIns="0" bIns="0" anchor="b" anchorCtr="0"/>
          <a:lstStyle>
            <a:lvl1pPr>
              <a:buFontTx/>
              <a:buNone/>
              <a:defRPr sz="1800" cap="all" baseline="0">
                <a:latin typeface="+mj-lt"/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 dirty="0"/>
              <a:t>Klik hier om een Subtitel toe te voegen</a:t>
            </a:r>
          </a:p>
        </p:txBody>
      </p:sp>
      <p:cxnSp>
        <p:nvCxnSpPr>
          <p:cNvPr id="15" name="Rechte verbindingslijn 14"/>
          <p:cNvCxnSpPr/>
          <p:nvPr userDrawn="1"/>
        </p:nvCxnSpPr>
        <p:spPr>
          <a:xfrm>
            <a:off x="1080000" y="1643050"/>
            <a:ext cx="8072462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2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46400" y="1644650"/>
            <a:ext cx="6786562" cy="1470025"/>
          </a:xfrm>
          <a:prstGeom prst="rect">
            <a:avLst/>
          </a:prstGeom>
        </p:spPr>
        <p:txBody>
          <a:bodyPr lIns="0" anchor="b" anchorCtr="0"/>
          <a:lstStyle>
            <a:lvl1pPr>
              <a:lnSpc>
                <a:spcPts val="2500"/>
              </a:lnSpc>
              <a:defRPr sz="260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46400" y="3035300"/>
            <a:ext cx="6788150" cy="1101725"/>
          </a:xfrm>
        </p:spPr>
        <p:txBody>
          <a:bodyPr lIns="0"/>
          <a:lstStyle>
            <a:lvl1pPr marL="0" indent="0">
              <a:buFont typeface="Wingdings" pitchFamily="2" charset="2"/>
              <a:buNone/>
              <a:defRPr sz="1800" cap="all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nl-NL"/>
              <a:t>Klik om het opmaakprofiel van de modelondertitel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3"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46400" y="1644650"/>
            <a:ext cx="6786562" cy="1470025"/>
          </a:xfrm>
          <a:prstGeom prst="rect">
            <a:avLst/>
          </a:prstGeom>
        </p:spPr>
        <p:txBody>
          <a:bodyPr lIns="0" anchor="b" anchorCtr="0"/>
          <a:lstStyle>
            <a:lvl1pPr>
              <a:lnSpc>
                <a:spcPts val="2500"/>
              </a:lnSpc>
              <a:defRPr sz="2600" cap="all" baseline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46400" y="3035300"/>
            <a:ext cx="6788150" cy="1101725"/>
          </a:xfrm>
        </p:spPr>
        <p:txBody>
          <a:bodyPr lIns="0"/>
          <a:lstStyle>
            <a:lvl1pPr marL="0" indent="0">
              <a:buFont typeface="Wingdings" pitchFamily="2" charset="2"/>
              <a:buNone/>
              <a:defRPr sz="1800" cap="all" baseline="0">
                <a:solidFill>
                  <a:schemeClr val="bg1"/>
                </a:solidFill>
                <a:latin typeface="Arial Narrow" pitchFamily="34" charset="0"/>
              </a:defRPr>
            </a:lvl1pPr>
          </a:lstStyle>
          <a:p>
            <a:r>
              <a:rPr lang="nl-NL"/>
              <a:t>Klik om het opmaakprofiel van de modelondertitel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80000" y="2051050"/>
            <a:ext cx="7801200" cy="3560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572375" y="6402388"/>
            <a:ext cx="9366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ts val="1500"/>
              </a:lnSpc>
              <a:defRPr sz="1000"/>
            </a:lvl1pPr>
          </a:lstStyle>
          <a:p>
            <a:r>
              <a:rPr lang="nl-NL"/>
              <a:t>17-3-2014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0125" y="6402388"/>
            <a:ext cx="40322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ts val="1500"/>
              </a:lnSpc>
              <a:defRPr sz="1000"/>
            </a:lvl1pPr>
          </a:lstStyle>
          <a:p>
            <a:r>
              <a:rPr lang="nl-NL"/>
              <a:t>gemeentelijke inkoop in perspectief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509000" y="6400800"/>
            <a:ext cx="37465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ts val="1500"/>
              </a:lnSpc>
              <a:defRPr sz="1000"/>
            </a:lvl1pPr>
          </a:lstStyle>
          <a:p>
            <a:fld id="{D818A380-CEF3-4FA4-B905-6E6A3B62A7C3}" type="slidenum">
              <a:rPr lang="nl-NL"/>
              <a:pPr/>
              <a:t>‹nr.›</a:t>
            </a:fld>
            <a:endParaRPr lang="nl-NL"/>
          </a:p>
        </p:txBody>
      </p:sp>
      <p:pic>
        <p:nvPicPr>
          <p:cNvPr id="9" name="Afbeelding 8" descr="UT_Logo_Black_NL.WMF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947712" y="6336000"/>
            <a:ext cx="2019432" cy="418121"/>
          </a:xfrm>
          <a:prstGeom prst="rect">
            <a:avLst/>
          </a:prstGeom>
        </p:spPr>
      </p:pic>
      <p:cxnSp>
        <p:nvCxnSpPr>
          <p:cNvPr id="10" name="Rechte verbindingslijn 9"/>
          <p:cNvCxnSpPr/>
          <p:nvPr/>
        </p:nvCxnSpPr>
        <p:spPr>
          <a:xfrm>
            <a:off x="1080000" y="1643050"/>
            <a:ext cx="8072462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7" r:id="rId3"/>
    <p:sldLayoutId id="2147483666" r:id="rId4"/>
    <p:sldLayoutId id="2147483660" r:id="rId5"/>
    <p:sldLayoutId id="2147483665" r:id="rId6"/>
    <p:sldLayoutId id="2147483661" r:id="rId7"/>
    <p:sldLayoutId id="2147483662" r:id="rId8"/>
    <p:sldLayoutId id="2147483663" r:id="rId9"/>
    <p:sldLayoutId id="2147483664" r:id="rId10"/>
    <p:sldLayoutId id="2147483655" r:id="rId11"/>
    <p:sldLayoutId id="2147483656" r:id="rId12"/>
    <p:sldLayoutId id="2147483657" r:id="rId13"/>
    <p:sldLayoutId id="2147483658" r:id="rId14"/>
  </p:sldLayoutIdLst>
  <p:hf hd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 Narrow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 Narrow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 Narrow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 Narrow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 Narrow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 Narrow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 Narrow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500" b="1">
          <a:solidFill>
            <a:schemeClr val="tx2"/>
          </a:solidFill>
          <a:latin typeface="Arial Narrow" pitchFamily="34" charset="0"/>
        </a:defRPr>
      </a:lvl9pPr>
    </p:titleStyle>
    <p:bodyStyle>
      <a:lvl1pPr marL="255588" indent="-255588" algn="l" defTabSz="238125" rtl="0" eaLnBrk="1" fontAlgn="base" hangingPunct="1">
        <a:lnSpc>
          <a:spcPts val="2500"/>
        </a:lnSpc>
        <a:spcBef>
          <a:spcPct val="20000"/>
        </a:spcBef>
        <a:spcAft>
          <a:spcPct val="0"/>
        </a:spcAft>
        <a:buFont typeface="Wingdings" pitchFamily="2" charset="2"/>
        <a:buChar char="§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538163" indent="-280988" algn="l" defTabSz="238125" rtl="0" eaLnBrk="1" fontAlgn="base" hangingPunct="1">
        <a:lnSpc>
          <a:spcPts val="2500"/>
        </a:lnSpc>
        <a:spcBef>
          <a:spcPct val="20000"/>
        </a:spcBef>
        <a:spcAft>
          <a:spcPct val="0"/>
        </a:spcAft>
        <a:buFont typeface="Wingdings" pitchFamily="2" charset="2"/>
        <a:buChar char="§"/>
        <a:defRPr sz="1800">
          <a:solidFill>
            <a:schemeClr val="tx1"/>
          </a:solidFill>
          <a:latin typeface="+mn-lt"/>
        </a:defRPr>
      </a:lvl2pPr>
      <a:lvl3pPr marL="801688" indent="-238125" algn="l" defTabSz="238125" rtl="0" eaLnBrk="1" fontAlgn="base" hangingPunct="1">
        <a:lnSpc>
          <a:spcPts val="2500"/>
        </a:lnSpc>
        <a:spcBef>
          <a:spcPct val="20000"/>
        </a:spcBef>
        <a:spcAft>
          <a:spcPct val="0"/>
        </a:spcAft>
        <a:buFont typeface="Wingdings" pitchFamily="2" charset="2"/>
        <a:buChar char="§"/>
        <a:defRPr sz="1800">
          <a:solidFill>
            <a:schemeClr val="tx1"/>
          </a:solidFill>
          <a:latin typeface="+mn-lt"/>
        </a:defRPr>
      </a:lvl3pPr>
      <a:lvl4pPr marL="1077913" indent="-250825" algn="l" defTabSz="238125" rtl="0" eaLnBrk="1" fontAlgn="base" hangingPunct="1">
        <a:lnSpc>
          <a:spcPts val="2500"/>
        </a:lnSpc>
        <a:spcBef>
          <a:spcPct val="20000"/>
        </a:spcBef>
        <a:spcAft>
          <a:spcPct val="0"/>
        </a:spcAft>
        <a:buFont typeface="Wingdings" pitchFamily="2" charset="2"/>
        <a:buChar char="§"/>
        <a:defRPr sz="1800">
          <a:solidFill>
            <a:schemeClr val="tx1"/>
          </a:solidFill>
          <a:latin typeface="+mn-lt"/>
        </a:defRPr>
      </a:lvl4pPr>
      <a:lvl5pPr marL="1344613" indent="-255588" algn="l" defTabSz="238125" rtl="0" eaLnBrk="1" fontAlgn="base" hangingPunct="1">
        <a:lnSpc>
          <a:spcPts val="2500"/>
        </a:lnSpc>
        <a:spcBef>
          <a:spcPct val="20000"/>
        </a:spcBef>
        <a:spcAft>
          <a:spcPct val="0"/>
        </a:spcAft>
        <a:buFont typeface="Wingdings" pitchFamily="2" charset="2"/>
        <a:buChar char="§"/>
        <a:defRPr sz="1800">
          <a:solidFill>
            <a:schemeClr val="tx1"/>
          </a:solidFill>
          <a:latin typeface="+mn-lt"/>
        </a:defRPr>
      </a:lvl5pPr>
      <a:lvl6pPr marL="1801813" indent="-255588" algn="l" defTabSz="238125" rtl="0" eaLnBrk="1" fontAlgn="base" hangingPunct="1">
        <a:lnSpc>
          <a:spcPts val="2500"/>
        </a:lnSpc>
        <a:spcBef>
          <a:spcPct val="20000"/>
        </a:spcBef>
        <a:spcAft>
          <a:spcPct val="0"/>
        </a:spcAft>
        <a:buFont typeface="Wingdings" pitchFamily="2" charset="2"/>
        <a:buChar char="§"/>
        <a:defRPr sz="1700">
          <a:solidFill>
            <a:schemeClr val="tx1"/>
          </a:solidFill>
          <a:latin typeface="+mn-lt"/>
        </a:defRPr>
      </a:lvl6pPr>
      <a:lvl7pPr marL="2259013" indent="-255588" algn="l" defTabSz="238125" rtl="0" eaLnBrk="1" fontAlgn="base" hangingPunct="1">
        <a:lnSpc>
          <a:spcPts val="2500"/>
        </a:lnSpc>
        <a:spcBef>
          <a:spcPct val="20000"/>
        </a:spcBef>
        <a:spcAft>
          <a:spcPct val="0"/>
        </a:spcAft>
        <a:buFont typeface="Wingdings" pitchFamily="2" charset="2"/>
        <a:buChar char="§"/>
        <a:defRPr sz="1700">
          <a:solidFill>
            <a:schemeClr val="tx1"/>
          </a:solidFill>
          <a:latin typeface="+mn-lt"/>
        </a:defRPr>
      </a:lvl7pPr>
      <a:lvl8pPr marL="2716213" indent="-255588" algn="l" defTabSz="238125" rtl="0" eaLnBrk="1" fontAlgn="base" hangingPunct="1">
        <a:lnSpc>
          <a:spcPts val="2500"/>
        </a:lnSpc>
        <a:spcBef>
          <a:spcPct val="20000"/>
        </a:spcBef>
        <a:spcAft>
          <a:spcPct val="0"/>
        </a:spcAft>
        <a:buFont typeface="Wingdings" pitchFamily="2" charset="2"/>
        <a:buChar char="§"/>
        <a:defRPr sz="1700">
          <a:solidFill>
            <a:schemeClr val="tx1"/>
          </a:solidFill>
          <a:latin typeface="+mn-lt"/>
        </a:defRPr>
      </a:lvl8pPr>
      <a:lvl9pPr marL="3173413" indent="-255588" algn="l" defTabSz="238125" rtl="0" eaLnBrk="1" fontAlgn="base" hangingPunct="1">
        <a:lnSpc>
          <a:spcPts val="2500"/>
        </a:lnSpc>
        <a:spcBef>
          <a:spcPct val="20000"/>
        </a:spcBef>
        <a:spcAft>
          <a:spcPct val="0"/>
        </a:spcAft>
        <a:buFont typeface="Wingdings" pitchFamily="2" charset="2"/>
        <a:buChar char="§"/>
        <a:defRPr sz="17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ctrTitle"/>
          </p:nvPr>
        </p:nvSpPr>
        <p:spPr>
          <a:xfrm>
            <a:off x="1346400" y="1340769"/>
            <a:ext cx="6970016" cy="576063"/>
          </a:xfrm>
        </p:spPr>
        <p:txBody>
          <a:bodyPr/>
          <a:lstStyle/>
          <a:p>
            <a:r>
              <a:rPr lang="nl-NL" dirty="0"/>
              <a:t>The  Art &amp; </a:t>
            </a:r>
            <a:r>
              <a:rPr lang="nl-NL" dirty="0" err="1"/>
              <a:t>Science</a:t>
            </a:r>
            <a:r>
              <a:rPr lang="nl-NL" dirty="0"/>
              <a:t> of </a:t>
            </a:r>
            <a:r>
              <a:rPr lang="nl-NL" dirty="0" err="1"/>
              <a:t>Tendering</a:t>
            </a:r>
            <a:endParaRPr lang="nl-NL" dirty="0"/>
          </a:p>
        </p:txBody>
      </p:sp>
      <p:sp>
        <p:nvSpPr>
          <p:cNvPr id="9" name="Ondertitel 8"/>
          <p:cNvSpPr>
            <a:spLocks noGrp="1"/>
          </p:cNvSpPr>
          <p:nvPr>
            <p:ph type="subTitle" idx="1"/>
          </p:nvPr>
        </p:nvSpPr>
        <p:spPr>
          <a:xfrm>
            <a:off x="1346400" y="2731418"/>
            <a:ext cx="6788150" cy="1489670"/>
          </a:xfrm>
        </p:spPr>
        <p:txBody>
          <a:bodyPr/>
          <a:lstStyle/>
          <a:p>
            <a:endParaRPr lang="nl-NL" dirty="0"/>
          </a:p>
          <a:p>
            <a:pPr algn="r"/>
            <a:r>
              <a:rPr lang="nl-NL" dirty="0"/>
              <a:t>  Sander Vaneker, </a:t>
            </a:r>
            <a:r>
              <a:rPr lang="nl-NL" dirty="0" err="1"/>
              <a:t>Contracting</a:t>
            </a:r>
            <a:r>
              <a:rPr lang="nl-NL" dirty="0"/>
              <a:t> at Belastingdienst</a:t>
            </a:r>
          </a:p>
          <a:p>
            <a:pPr algn="r"/>
            <a:r>
              <a:rPr lang="nl-NL" dirty="0"/>
              <a:t> Paul Maatman, Marketing &amp; </a:t>
            </a:r>
            <a:r>
              <a:rPr lang="nl-NL" dirty="0" err="1"/>
              <a:t>Tendering</a:t>
            </a:r>
            <a:r>
              <a:rPr lang="nl-NL" dirty="0"/>
              <a:t> at B-Waste</a:t>
            </a:r>
          </a:p>
          <a:p>
            <a:pPr algn="r"/>
            <a:r>
              <a:rPr lang="nl-NL" dirty="0"/>
              <a:t>Enschede, 20 september 2019</a:t>
            </a:r>
          </a:p>
          <a:p>
            <a:pPr algn="r"/>
            <a:endParaRPr lang="nl-NL" dirty="0"/>
          </a:p>
          <a:p>
            <a:pPr algn="r"/>
            <a:r>
              <a:rPr lang="nl-NL" dirty="0"/>
              <a:t> </a:t>
            </a:r>
          </a:p>
          <a:p>
            <a:pPr algn="r"/>
            <a:endParaRPr lang="nl-NL" dirty="0"/>
          </a:p>
          <a:p>
            <a:pPr algn="r"/>
            <a:endParaRPr lang="nl-NL" dirty="0"/>
          </a:p>
          <a:p>
            <a:pPr algn="r"/>
            <a:endParaRPr lang="nl-NL" dirty="0"/>
          </a:p>
          <a:p>
            <a:pPr algn="r"/>
            <a:endParaRPr lang="nl-NL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My </a:t>
            </a:r>
            <a:r>
              <a:rPr lang="nl-NL" dirty="0" err="1"/>
              <a:t>biggest</a:t>
            </a:r>
            <a:r>
              <a:rPr lang="nl-NL" dirty="0"/>
              <a:t> Challenge in </a:t>
            </a:r>
            <a:r>
              <a:rPr lang="nl-NL" dirty="0" err="1"/>
              <a:t>this</a:t>
            </a:r>
            <a:r>
              <a:rPr lang="nl-NL" dirty="0"/>
              <a:t> Little Tender: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10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625ACA5-CCE4-4E4A-B26C-69F4688C5E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2175" y="1981200"/>
            <a:ext cx="6113291" cy="4040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967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lvl="0"/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The </a:t>
            </a:r>
            <a:r>
              <a:rPr lang="nl-NL" dirty="0" err="1"/>
              <a:t>results</a:t>
            </a:r>
            <a:r>
              <a:rPr lang="nl-NL" dirty="0"/>
              <a:t> of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specification</a:t>
            </a:r>
            <a:r>
              <a:rPr lang="nl-NL" dirty="0"/>
              <a:t> stage: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11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5D5C4774-7088-49E0-AEB2-FAC6E536941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060848"/>
            <a:ext cx="6096000" cy="4032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2984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lvl="0"/>
            <a:r>
              <a:rPr lang="nl-NL" sz="1600" dirty="0"/>
              <a:t>The </a:t>
            </a:r>
            <a:r>
              <a:rPr lang="nl-NL" sz="1600" dirty="0" err="1"/>
              <a:t>good</a:t>
            </a:r>
            <a:r>
              <a:rPr lang="nl-NL" sz="1600" dirty="0"/>
              <a:t> </a:t>
            </a:r>
            <a:r>
              <a:rPr lang="nl-NL" sz="1600" dirty="0" err="1"/>
              <a:t>news</a:t>
            </a:r>
            <a:r>
              <a:rPr lang="nl-NL" sz="1600" dirty="0"/>
              <a:t> was: we </a:t>
            </a:r>
            <a:r>
              <a:rPr lang="nl-NL" sz="1600" dirty="0" err="1"/>
              <a:t>got</a:t>
            </a:r>
            <a:r>
              <a:rPr lang="nl-NL" sz="1600" dirty="0"/>
              <a:t> </a:t>
            </a:r>
            <a:r>
              <a:rPr lang="nl-NL" sz="1600" dirty="0" err="1"/>
              <a:t>our</a:t>
            </a:r>
            <a:r>
              <a:rPr lang="nl-NL" sz="1600" dirty="0"/>
              <a:t> paper </a:t>
            </a:r>
            <a:r>
              <a:rPr lang="nl-NL" sz="1600" dirty="0" err="1"/>
              <a:t>according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specs</a:t>
            </a:r>
            <a:r>
              <a:rPr lang="nl-NL" sz="1600" dirty="0"/>
              <a:t>.</a:t>
            </a:r>
          </a:p>
          <a:p>
            <a:pPr lvl="0"/>
            <a:r>
              <a:rPr lang="nl-NL" sz="1600" dirty="0" err="1"/>
              <a:t>There</a:t>
            </a:r>
            <a:r>
              <a:rPr lang="nl-NL" sz="1600" dirty="0"/>
              <a:t> was a </a:t>
            </a:r>
            <a:r>
              <a:rPr lang="nl-NL" sz="1600" dirty="0" err="1"/>
              <a:t>little</a:t>
            </a:r>
            <a:r>
              <a:rPr lang="nl-NL" sz="1600" dirty="0"/>
              <a:t> big issue: 1 </a:t>
            </a:r>
            <a:r>
              <a:rPr lang="nl-NL" sz="1600" dirty="0" err="1"/>
              <a:t>supplier</a:t>
            </a:r>
            <a:r>
              <a:rPr lang="nl-NL" sz="1600" dirty="0"/>
              <a:t> </a:t>
            </a:r>
            <a:r>
              <a:rPr lang="nl-NL" sz="1600" dirty="0" err="1"/>
              <a:t>offered</a:t>
            </a:r>
            <a:r>
              <a:rPr lang="nl-NL" sz="1600" dirty="0"/>
              <a:t> a </a:t>
            </a:r>
            <a:r>
              <a:rPr lang="nl-NL" sz="1600" dirty="0" err="1"/>
              <a:t>very</a:t>
            </a:r>
            <a:r>
              <a:rPr lang="nl-NL" sz="1600" dirty="0"/>
              <a:t> </a:t>
            </a:r>
            <a:r>
              <a:rPr lang="nl-NL" sz="1600" dirty="0" err="1"/>
              <a:t>very</a:t>
            </a:r>
            <a:r>
              <a:rPr lang="nl-NL" sz="1600" dirty="0"/>
              <a:t> </a:t>
            </a:r>
            <a:r>
              <a:rPr lang="nl-NL" sz="1600" dirty="0" err="1"/>
              <a:t>good</a:t>
            </a:r>
            <a:r>
              <a:rPr lang="nl-NL" sz="1600" dirty="0"/>
              <a:t> </a:t>
            </a:r>
            <a:r>
              <a:rPr lang="nl-NL" sz="1600" dirty="0" err="1"/>
              <a:t>price</a:t>
            </a:r>
            <a:r>
              <a:rPr lang="nl-NL" sz="1600" dirty="0"/>
              <a:t> but </a:t>
            </a:r>
            <a:r>
              <a:rPr lang="nl-NL" sz="1600" dirty="0" err="1"/>
              <a:t>their</a:t>
            </a:r>
            <a:r>
              <a:rPr lang="nl-NL" sz="1600" dirty="0"/>
              <a:t> </a:t>
            </a:r>
            <a:r>
              <a:rPr lang="nl-NL" sz="1600" dirty="0" err="1"/>
              <a:t>weight</a:t>
            </a:r>
            <a:r>
              <a:rPr lang="nl-NL" sz="1600" dirty="0"/>
              <a:t> </a:t>
            </a:r>
            <a:r>
              <a:rPr lang="nl-NL" sz="1600" dirty="0" err="1"/>
              <a:t>tolerance</a:t>
            </a:r>
            <a:r>
              <a:rPr lang="nl-NL" sz="1600" dirty="0"/>
              <a:t> was </a:t>
            </a:r>
            <a:r>
              <a:rPr lang="nl-NL" sz="1600" dirty="0" err="1"/>
              <a:t>too</a:t>
            </a:r>
            <a:r>
              <a:rPr lang="nl-NL" sz="1600" dirty="0"/>
              <a:t> high: </a:t>
            </a:r>
            <a:r>
              <a:rPr lang="nl-NL" sz="1600" b="1" u="sng" dirty="0"/>
              <a:t>+/- 4 GRAMMES</a:t>
            </a:r>
            <a:r>
              <a:rPr lang="nl-NL" sz="1600" dirty="0"/>
              <a:t> (</a:t>
            </a:r>
            <a:r>
              <a:rPr lang="nl-NL" sz="1600" dirty="0" err="1"/>
              <a:t>they</a:t>
            </a:r>
            <a:r>
              <a:rPr lang="nl-NL" sz="1600" dirty="0"/>
              <a:t> </a:t>
            </a:r>
            <a:r>
              <a:rPr lang="nl-NL" sz="1600" dirty="0" err="1"/>
              <a:t>did</a:t>
            </a:r>
            <a:r>
              <a:rPr lang="nl-NL" sz="1600" dirty="0"/>
              <a:t> </a:t>
            </a:r>
            <a:r>
              <a:rPr lang="nl-NL" sz="1600" dirty="0" err="1"/>
              <a:t>not</a:t>
            </a:r>
            <a:r>
              <a:rPr lang="nl-NL" sz="1600" dirty="0"/>
              <a:t> </a:t>
            </a:r>
            <a:r>
              <a:rPr lang="nl-NL" sz="1600" dirty="0" err="1"/>
              <a:t>read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specs</a:t>
            </a:r>
            <a:r>
              <a:rPr lang="nl-NL" sz="1600" dirty="0"/>
              <a:t> well </a:t>
            </a:r>
            <a:r>
              <a:rPr lang="nl-NL" sz="1600" dirty="0" err="1"/>
              <a:t>enough</a:t>
            </a:r>
            <a:r>
              <a:rPr lang="nl-NL" sz="1600" dirty="0"/>
              <a:t>): KNOCK-OUT</a:t>
            </a:r>
          </a:p>
          <a:p>
            <a:pPr lvl="0"/>
            <a:r>
              <a:rPr lang="nl-NL" sz="1600" dirty="0" err="1"/>
              <a:t>Some</a:t>
            </a:r>
            <a:r>
              <a:rPr lang="nl-NL" sz="1600" dirty="0"/>
              <a:t> stakeholders: </a:t>
            </a:r>
            <a:r>
              <a:rPr lang="nl-NL" sz="1600" dirty="0" err="1"/>
              <a:t>Purchasing</a:t>
            </a:r>
            <a:r>
              <a:rPr lang="nl-NL" sz="1600" dirty="0"/>
              <a:t> </a:t>
            </a:r>
            <a:r>
              <a:rPr lang="nl-NL" sz="1600" dirty="0" err="1"/>
              <a:t>should</a:t>
            </a:r>
            <a:r>
              <a:rPr lang="nl-NL" sz="1600" dirty="0"/>
              <a:t> </a:t>
            </a:r>
            <a:r>
              <a:rPr lang="nl-NL" sz="1600" dirty="0" err="1"/>
              <a:t>not</a:t>
            </a:r>
            <a:r>
              <a:rPr lang="nl-NL" sz="1600" dirty="0"/>
              <a:t> </a:t>
            </a:r>
            <a:r>
              <a:rPr lang="nl-NL" sz="1600" dirty="0" err="1"/>
              <a:t>be</a:t>
            </a:r>
            <a:r>
              <a:rPr lang="nl-NL" sz="1600" dirty="0"/>
              <a:t> “More </a:t>
            </a:r>
            <a:r>
              <a:rPr lang="nl-NL" sz="1600" dirty="0" err="1"/>
              <a:t>Catholic</a:t>
            </a:r>
            <a:r>
              <a:rPr lang="nl-NL" sz="1600" dirty="0"/>
              <a:t> </a:t>
            </a:r>
            <a:r>
              <a:rPr lang="nl-NL" sz="1600" dirty="0" err="1"/>
              <a:t>than</a:t>
            </a:r>
            <a:r>
              <a:rPr lang="nl-NL" sz="1600" dirty="0"/>
              <a:t> te Pope”…</a:t>
            </a:r>
          </a:p>
          <a:p>
            <a:pPr lvl="0"/>
            <a:r>
              <a:rPr lang="nl-NL" sz="1600" dirty="0"/>
              <a:t>The bad </a:t>
            </a:r>
            <a:r>
              <a:rPr lang="nl-NL" sz="1600" dirty="0" err="1"/>
              <a:t>news</a:t>
            </a:r>
            <a:r>
              <a:rPr lang="nl-NL" sz="1600" dirty="0"/>
              <a:t> was: </a:t>
            </a:r>
            <a:r>
              <a:rPr lang="nl-NL" sz="1600" dirty="0" err="1"/>
              <a:t>Purchasing</a:t>
            </a:r>
            <a:r>
              <a:rPr lang="nl-NL" sz="1600" dirty="0"/>
              <a:t> (me) </a:t>
            </a:r>
            <a:r>
              <a:rPr lang="nl-NL" sz="1600" dirty="0" err="1"/>
              <a:t>got</a:t>
            </a:r>
            <a:r>
              <a:rPr lang="nl-NL" sz="1600" dirty="0"/>
              <a:t> </a:t>
            </a:r>
            <a:r>
              <a:rPr lang="nl-NL" sz="1600" dirty="0" err="1"/>
              <a:t>an</a:t>
            </a:r>
            <a:r>
              <a:rPr lang="nl-NL" sz="1600" dirty="0"/>
              <a:t> </a:t>
            </a:r>
            <a:r>
              <a:rPr lang="nl-NL" sz="1600" dirty="0" err="1"/>
              <a:t>headache</a:t>
            </a:r>
            <a:r>
              <a:rPr lang="nl-NL" sz="1600" dirty="0"/>
              <a:t> </a:t>
            </a:r>
            <a:r>
              <a:rPr lang="nl-NL" sz="1600" dirty="0" err="1"/>
              <a:t>during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process</a:t>
            </a:r>
            <a:r>
              <a:rPr lang="nl-NL" sz="1600" dirty="0"/>
              <a:t>.</a:t>
            </a:r>
          </a:p>
          <a:p>
            <a:pPr lvl="0"/>
            <a:r>
              <a:rPr lang="nl-NL" sz="1600" dirty="0"/>
              <a:t>I </a:t>
            </a:r>
            <a:r>
              <a:rPr lang="nl-NL" sz="1600" dirty="0" err="1"/>
              <a:t>cryed</a:t>
            </a:r>
            <a:r>
              <a:rPr lang="nl-NL" sz="1600" dirty="0"/>
              <a:t> out </a:t>
            </a:r>
            <a:r>
              <a:rPr lang="nl-NL" sz="1600" dirty="0" err="1"/>
              <a:t>loud</a:t>
            </a:r>
            <a:r>
              <a:rPr lang="nl-NL" sz="1600" dirty="0"/>
              <a:t> </a:t>
            </a:r>
            <a:r>
              <a:rPr lang="nl-NL" sz="1600" dirty="0" err="1"/>
              <a:t>several</a:t>
            </a:r>
            <a:r>
              <a:rPr lang="nl-NL" sz="1600" dirty="0"/>
              <a:t> </a:t>
            </a:r>
            <a:r>
              <a:rPr lang="nl-NL" sz="1600" dirty="0" err="1"/>
              <a:t>times</a:t>
            </a:r>
            <a:r>
              <a:rPr lang="nl-NL" sz="1600" dirty="0"/>
              <a:t>: “ITS ONLY COPYPAPER MY FRIENDS”.</a:t>
            </a:r>
          </a:p>
          <a:p>
            <a:pPr lvl="0"/>
            <a:r>
              <a:rPr lang="nl-NL" sz="1600" dirty="0"/>
              <a:t>But in </a:t>
            </a:r>
            <a:r>
              <a:rPr lang="nl-NL" sz="1600" dirty="0" err="1"/>
              <a:t>the</a:t>
            </a:r>
            <a:r>
              <a:rPr lang="nl-NL" sz="1600" dirty="0"/>
              <a:t> end: </a:t>
            </a:r>
            <a:r>
              <a:rPr lang="nl-NL" sz="1600" dirty="0" err="1"/>
              <a:t>very</a:t>
            </a:r>
            <a:r>
              <a:rPr lang="nl-NL" sz="1600" dirty="0"/>
              <a:t> </a:t>
            </a:r>
            <a:r>
              <a:rPr lang="nl-NL" sz="1600" dirty="0" err="1"/>
              <a:t>good</a:t>
            </a:r>
            <a:r>
              <a:rPr lang="nl-NL" sz="1600" dirty="0"/>
              <a:t> subject </a:t>
            </a:r>
            <a:r>
              <a:rPr lang="nl-NL" sz="1600" dirty="0" err="1"/>
              <a:t>to</a:t>
            </a:r>
            <a:r>
              <a:rPr lang="nl-NL" sz="1600" dirty="0"/>
              <a:t> </a:t>
            </a:r>
            <a:r>
              <a:rPr lang="nl-NL" sz="1600" dirty="0" err="1"/>
              <a:t>learn</a:t>
            </a:r>
            <a:r>
              <a:rPr lang="nl-NL" sz="1600" dirty="0"/>
              <a:t> </a:t>
            </a:r>
            <a:r>
              <a:rPr lang="nl-NL" sz="1600" dirty="0" err="1"/>
              <a:t>what</a:t>
            </a:r>
            <a:r>
              <a:rPr lang="nl-NL" sz="1600" dirty="0"/>
              <a:t> </a:t>
            </a:r>
            <a:r>
              <a:rPr lang="nl-NL" sz="1600" dirty="0" err="1"/>
              <a:t>Tendering</a:t>
            </a:r>
            <a:r>
              <a:rPr lang="nl-NL" sz="1600" dirty="0"/>
              <a:t> is </a:t>
            </a:r>
            <a:r>
              <a:rPr lang="nl-NL" sz="1600" dirty="0" err="1"/>
              <a:t>all</a:t>
            </a:r>
            <a:r>
              <a:rPr lang="nl-NL" sz="1600" dirty="0"/>
              <a:t> </a:t>
            </a:r>
            <a:r>
              <a:rPr lang="nl-NL" sz="1600" dirty="0" err="1"/>
              <a:t>about</a:t>
            </a:r>
            <a:r>
              <a:rPr lang="nl-NL" sz="1600" dirty="0"/>
              <a:t>.</a:t>
            </a:r>
          </a:p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Main</a:t>
            </a:r>
            <a:r>
              <a:rPr lang="nl-NL" dirty="0"/>
              <a:t> </a:t>
            </a:r>
            <a:r>
              <a:rPr lang="nl-NL" dirty="0" err="1"/>
              <a:t>Results</a:t>
            </a:r>
            <a:r>
              <a:rPr lang="nl-NL" dirty="0"/>
              <a:t> of </a:t>
            </a:r>
            <a:r>
              <a:rPr lang="nl-NL" dirty="0" err="1"/>
              <a:t>this</a:t>
            </a:r>
            <a:r>
              <a:rPr lang="nl-NL" dirty="0"/>
              <a:t> paper Tender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6139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marL="0" lvl="0" indent="0">
              <a:buNone/>
            </a:pPr>
            <a:r>
              <a:rPr lang="nl-NL" sz="1600" b="1" u="sng" dirty="0"/>
              <a:t>Delivery Pallets </a:t>
            </a:r>
            <a:r>
              <a:rPr lang="nl-NL" sz="1600" b="1" u="sng" dirty="0" err="1"/>
              <a:t>too</a:t>
            </a:r>
            <a:r>
              <a:rPr lang="nl-NL" sz="1600" b="1" u="sng" dirty="0"/>
              <a:t> big </a:t>
            </a:r>
            <a:r>
              <a:rPr lang="nl-NL" sz="1600" b="1" u="sng" dirty="0" err="1"/>
              <a:t>for</a:t>
            </a:r>
            <a:r>
              <a:rPr lang="nl-NL" sz="1600" b="1" u="sng" dirty="0"/>
              <a:t> elevators:</a:t>
            </a:r>
            <a:r>
              <a:rPr lang="nl-NL" sz="1600" dirty="0"/>
              <a:t>	</a:t>
            </a:r>
            <a:r>
              <a:rPr lang="nl-NL" sz="1600" b="1" u="sng" dirty="0" err="1"/>
              <a:t>Boxes</a:t>
            </a:r>
            <a:r>
              <a:rPr lang="nl-NL" sz="1600" b="1" u="sng" dirty="0"/>
              <a:t> </a:t>
            </a:r>
            <a:r>
              <a:rPr lang="nl-NL" sz="1600" b="1" u="sng" dirty="0" err="1"/>
              <a:t>and</a:t>
            </a:r>
            <a:r>
              <a:rPr lang="nl-NL" sz="1600" b="1" u="sng" dirty="0"/>
              <a:t> covers </a:t>
            </a:r>
            <a:r>
              <a:rPr lang="nl-NL" sz="1600" b="1" u="sng" dirty="0" err="1"/>
              <a:t>very</a:t>
            </a:r>
            <a:r>
              <a:rPr lang="nl-NL" sz="1600" b="1" u="sng" dirty="0"/>
              <a:t> important: </a:t>
            </a:r>
            <a:r>
              <a:rPr lang="nl-NL" sz="1600" dirty="0"/>
              <a:t>		</a:t>
            </a:r>
          </a:p>
          <a:p>
            <a:pPr marL="0" lvl="0" indent="0">
              <a:buNone/>
            </a:pPr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After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ink</a:t>
            </a:r>
            <a:r>
              <a:rPr lang="nl-NL" dirty="0"/>
              <a:t> on </a:t>
            </a:r>
            <a:r>
              <a:rPr lang="nl-NL" dirty="0" err="1"/>
              <a:t>the</a:t>
            </a:r>
            <a:r>
              <a:rPr lang="nl-NL" dirty="0"/>
              <a:t> contract was dry we found out 2 major –</a:t>
            </a:r>
            <a:r>
              <a:rPr lang="nl-NL" dirty="0" err="1"/>
              <a:t>not</a:t>
            </a:r>
            <a:r>
              <a:rPr lang="nl-NL" dirty="0"/>
              <a:t> </a:t>
            </a:r>
            <a:r>
              <a:rPr lang="nl-NL" dirty="0" err="1"/>
              <a:t>specified</a:t>
            </a:r>
            <a:r>
              <a:rPr lang="nl-NL" dirty="0"/>
              <a:t>- </a:t>
            </a:r>
            <a:r>
              <a:rPr lang="nl-NL" dirty="0" err="1"/>
              <a:t>problems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13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7DE3867-5530-4F72-AE2F-11FC5D037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746" y="2420888"/>
            <a:ext cx="3384376" cy="3384376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96A97578-92C0-4CAE-A581-3B1A9D54839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434" y="2789877"/>
            <a:ext cx="3489325" cy="2646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6807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3560763"/>
          </a:xfrm>
        </p:spPr>
        <p:txBody>
          <a:bodyPr/>
          <a:lstStyle/>
          <a:p>
            <a:pPr marL="0" indent="0">
              <a:buNone/>
            </a:pPr>
            <a:r>
              <a:rPr lang="nl-NL" sz="1600" b="1" dirty="0"/>
              <a:t>2009: </a:t>
            </a:r>
            <a:r>
              <a:rPr lang="nl-NL" sz="1600" b="1" dirty="0" err="1"/>
              <a:t>the</a:t>
            </a:r>
            <a:r>
              <a:rPr lang="nl-NL" sz="1600" b="1" dirty="0"/>
              <a:t> </a:t>
            </a:r>
            <a:r>
              <a:rPr lang="nl-NL" sz="1600" b="1" dirty="0" err="1"/>
              <a:t>tendering</a:t>
            </a:r>
            <a:r>
              <a:rPr lang="nl-NL" sz="1600" b="1" dirty="0"/>
              <a:t> of ...Huis aan Huis Advertentieruimte…(</a:t>
            </a:r>
            <a:r>
              <a:rPr lang="nl-NL" sz="1600" b="1" dirty="0" err="1"/>
              <a:t>Advertorial</a:t>
            </a:r>
            <a:r>
              <a:rPr lang="nl-NL" sz="1600" b="1" dirty="0"/>
              <a:t> </a:t>
            </a:r>
            <a:r>
              <a:rPr lang="nl-NL" sz="1600" b="1" dirty="0" err="1"/>
              <a:t>space</a:t>
            </a:r>
            <a:r>
              <a:rPr lang="nl-NL" sz="1600" b="1" dirty="0"/>
              <a:t> in </a:t>
            </a:r>
            <a:r>
              <a:rPr lang="nl-NL" sz="1600" b="1" dirty="0" err="1"/>
              <a:t>the</a:t>
            </a:r>
            <a:r>
              <a:rPr lang="nl-NL" sz="1600" b="1" dirty="0"/>
              <a:t> </a:t>
            </a:r>
            <a:r>
              <a:rPr lang="nl-NL" sz="1600" b="1" dirty="0" err="1"/>
              <a:t>local</a:t>
            </a:r>
            <a:r>
              <a:rPr lang="nl-NL" sz="1600" b="1" dirty="0"/>
              <a:t> </a:t>
            </a:r>
            <a:r>
              <a:rPr lang="nl-NL" sz="1600" b="1" dirty="0" err="1"/>
              <a:t>newspaper</a:t>
            </a:r>
            <a:r>
              <a:rPr lang="nl-NL" sz="1600" b="1" dirty="0"/>
              <a:t> </a:t>
            </a:r>
            <a:r>
              <a:rPr lang="nl-NL" sz="1600" b="1" dirty="0" err="1"/>
              <a:t>for</a:t>
            </a:r>
            <a:r>
              <a:rPr lang="nl-NL" sz="1600" b="1" dirty="0"/>
              <a:t> </a:t>
            </a:r>
            <a:r>
              <a:rPr lang="nl-NL" sz="1600" b="1" dirty="0" err="1"/>
              <a:t>legal</a:t>
            </a:r>
            <a:r>
              <a:rPr lang="nl-NL" sz="1600" b="1" dirty="0"/>
              <a:t> </a:t>
            </a:r>
            <a:r>
              <a:rPr lang="nl-NL" sz="1600" b="1" dirty="0" err="1"/>
              <a:t>announcements</a:t>
            </a:r>
            <a:r>
              <a:rPr lang="nl-NL" sz="1600" b="1" dirty="0"/>
              <a:t> of </a:t>
            </a:r>
            <a:r>
              <a:rPr lang="nl-NL" sz="1600" b="1" dirty="0" err="1"/>
              <a:t>the</a:t>
            </a:r>
            <a:r>
              <a:rPr lang="nl-NL" sz="1600" b="1" dirty="0"/>
              <a:t> City)</a:t>
            </a:r>
          </a:p>
          <a:p>
            <a:pPr marL="0" indent="0">
              <a:buNone/>
            </a:pPr>
            <a:r>
              <a:rPr lang="nl-NL" sz="1600" b="1" dirty="0" err="1"/>
              <a:t>Spend</a:t>
            </a:r>
            <a:r>
              <a:rPr lang="nl-NL" sz="1600" b="1" dirty="0"/>
              <a:t> </a:t>
            </a:r>
            <a:r>
              <a:rPr lang="nl-NL" sz="1600" b="1" dirty="0" err="1"/>
              <a:t>yearly</a:t>
            </a:r>
            <a:r>
              <a:rPr lang="nl-NL" sz="1600" b="1" dirty="0"/>
              <a:t> 100K</a:t>
            </a:r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dirty="0"/>
          </a:p>
          <a:p>
            <a:pPr marL="0" lvl="0" indent="0">
              <a:buNone/>
            </a:pPr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Stage 3 </a:t>
            </a:r>
            <a:r>
              <a:rPr lang="nl-NL" dirty="0" err="1"/>
              <a:t>selecting</a:t>
            </a:r>
            <a:r>
              <a:rPr lang="nl-NL" dirty="0"/>
              <a:t>: My first “</a:t>
            </a:r>
            <a:r>
              <a:rPr lang="nl-NL" dirty="0" err="1"/>
              <a:t>every</a:t>
            </a:r>
            <a:r>
              <a:rPr lang="nl-NL" dirty="0"/>
              <a:t> </a:t>
            </a:r>
            <a:r>
              <a:rPr lang="nl-NL" dirty="0" err="1"/>
              <a:t>supplier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get his chance, but we </a:t>
            </a:r>
            <a:r>
              <a:rPr lang="nl-NL" dirty="0" err="1"/>
              <a:t>only</a:t>
            </a:r>
            <a:r>
              <a:rPr lang="nl-NL" dirty="0"/>
              <a:t> want…..”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14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E670A75F-579E-4394-AF3F-ADACC862A2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996952"/>
            <a:ext cx="6984776" cy="30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3299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lvl="0"/>
            <a:r>
              <a:rPr lang="nl-NL" sz="1600" dirty="0" err="1"/>
              <a:t>Yearly</a:t>
            </a:r>
            <a:r>
              <a:rPr lang="nl-NL" sz="1600" dirty="0"/>
              <a:t> </a:t>
            </a:r>
            <a:r>
              <a:rPr lang="nl-NL" sz="1600" dirty="0" err="1"/>
              <a:t>spend</a:t>
            </a:r>
            <a:r>
              <a:rPr lang="nl-NL" sz="1600" dirty="0"/>
              <a:t> 100K without </a:t>
            </a:r>
            <a:r>
              <a:rPr lang="nl-NL" sz="1600" dirty="0" err="1"/>
              <a:t>any</a:t>
            </a:r>
            <a:r>
              <a:rPr lang="nl-NL" sz="1600" dirty="0"/>
              <a:t> (</a:t>
            </a:r>
            <a:r>
              <a:rPr lang="nl-NL" sz="1600" dirty="0" err="1"/>
              <a:t>written</a:t>
            </a:r>
            <a:r>
              <a:rPr lang="nl-NL" sz="1600" dirty="0"/>
              <a:t>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signed</a:t>
            </a:r>
            <a:r>
              <a:rPr lang="nl-NL" sz="1600" dirty="0"/>
              <a:t>) contract</a:t>
            </a:r>
          </a:p>
          <a:p>
            <a:pPr lvl="0"/>
            <a:r>
              <a:rPr lang="nl-NL" sz="1600" dirty="0"/>
              <a:t>Accountant: </a:t>
            </a:r>
            <a:r>
              <a:rPr lang="nl-NL" sz="1600" dirty="0" err="1"/>
              <a:t>this</a:t>
            </a:r>
            <a:r>
              <a:rPr lang="nl-NL" sz="1600" dirty="0"/>
              <a:t> </a:t>
            </a:r>
            <a:r>
              <a:rPr lang="nl-NL" sz="1600" dirty="0" err="1"/>
              <a:t>needs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</a:t>
            </a:r>
            <a:r>
              <a:rPr lang="nl-NL" sz="1600" dirty="0" err="1"/>
              <a:t>be</a:t>
            </a:r>
            <a:r>
              <a:rPr lang="nl-NL" sz="1600" dirty="0"/>
              <a:t> EU-</a:t>
            </a:r>
            <a:r>
              <a:rPr lang="nl-NL" sz="1600" dirty="0" err="1"/>
              <a:t>tendered</a:t>
            </a:r>
            <a:r>
              <a:rPr lang="nl-NL" sz="1600" dirty="0"/>
              <a:t> </a:t>
            </a:r>
            <a:r>
              <a:rPr lang="nl-NL" sz="1600" dirty="0" err="1"/>
              <a:t>because</a:t>
            </a:r>
            <a:r>
              <a:rPr lang="nl-NL" sz="1600" dirty="0"/>
              <a:t> past 4 </a:t>
            </a:r>
            <a:r>
              <a:rPr lang="nl-NL" sz="1600" dirty="0" err="1"/>
              <a:t>years</a:t>
            </a:r>
            <a:r>
              <a:rPr lang="nl-NL" sz="1600" dirty="0"/>
              <a:t> </a:t>
            </a:r>
            <a:r>
              <a:rPr lang="nl-NL" sz="1600" dirty="0" err="1"/>
              <a:t>spend</a:t>
            </a:r>
            <a:r>
              <a:rPr lang="nl-NL" sz="1600" dirty="0"/>
              <a:t> was &gt;210K</a:t>
            </a:r>
          </a:p>
          <a:p>
            <a:pPr lvl="0"/>
            <a:r>
              <a:rPr lang="nl-NL" sz="1600" dirty="0" err="1"/>
              <a:t>This</a:t>
            </a:r>
            <a:r>
              <a:rPr lang="nl-NL" sz="1600" dirty="0"/>
              <a:t> type of </a:t>
            </a:r>
            <a:r>
              <a:rPr lang="nl-NL" sz="1600" dirty="0" err="1"/>
              <a:t>contracts</a:t>
            </a:r>
            <a:r>
              <a:rPr lang="nl-NL" sz="1600" dirty="0"/>
              <a:t> is off course </a:t>
            </a:r>
            <a:r>
              <a:rPr lang="nl-NL" sz="1600" dirty="0" err="1"/>
              <a:t>very</a:t>
            </a:r>
            <a:r>
              <a:rPr lang="nl-NL" sz="1600" dirty="0"/>
              <a:t> </a:t>
            </a:r>
            <a:r>
              <a:rPr lang="nl-NL" sz="1600" dirty="0" err="1"/>
              <a:t>local</a:t>
            </a:r>
            <a:r>
              <a:rPr lang="nl-NL" sz="1600" dirty="0"/>
              <a:t>, but </a:t>
            </a:r>
            <a:r>
              <a:rPr lang="nl-NL" sz="1600" dirty="0" err="1"/>
              <a:t>still</a:t>
            </a:r>
            <a:r>
              <a:rPr lang="nl-NL" sz="1600" dirty="0"/>
              <a:t> EU wants </a:t>
            </a:r>
            <a:r>
              <a:rPr lang="nl-NL" sz="1600" dirty="0" err="1"/>
              <a:t>it</a:t>
            </a:r>
            <a:r>
              <a:rPr lang="nl-NL" sz="1600" dirty="0"/>
              <a:t> in open market…</a:t>
            </a:r>
          </a:p>
          <a:p>
            <a:pPr lvl="0"/>
            <a:r>
              <a:rPr lang="nl-NL" sz="1600" dirty="0"/>
              <a:t>For </a:t>
            </a:r>
            <a:r>
              <a:rPr lang="nl-NL" sz="1600" dirty="0" err="1"/>
              <a:t>years</a:t>
            </a:r>
            <a:r>
              <a:rPr lang="nl-NL" sz="1600" dirty="0"/>
              <a:t>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years</a:t>
            </a:r>
            <a:r>
              <a:rPr lang="nl-NL" sz="1600" dirty="0"/>
              <a:t> </a:t>
            </a:r>
            <a:r>
              <a:rPr lang="nl-NL" sz="1600" dirty="0" err="1"/>
              <a:t>it</a:t>
            </a:r>
            <a:r>
              <a:rPr lang="nl-NL" sz="1600" dirty="0"/>
              <a:t> was “</a:t>
            </a:r>
            <a:r>
              <a:rPr lang="nl-NL" sz="1600" dirty="0" err="1"/>
              <a:t>Hengelos</a:t>
            </a:r>
            <a:r>
              <a:rPr lang="nl-NL" sz="1600" dirty="0"/>
              <a:t>” </a:t>
            </a:r>
            <a:r>
              <a:rPr lang="nl-NL" sz="1600" dirty="0" err="1"/>
              <a:t>who</a:t>
            </a:r>
            <a:r>
              <a:rPr lang="nl-NL" sz="1600" dirty="0"/>
              <a:t> </a:t>
            </a:r>
            <a:r>
              <a:rPr lang="nl-NL" sz="1600" dirty="0" err="1"/>
              <a:t>did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job…</a:t>
            </a:r>
          </a:p>
          <a:p>
            <a:pPr lvl="0"/>
            <a:r>
              <a:rPr lang="nl-NL" sz="1600" dirty="0"/>
              <a:t>But </a:t>
            </a:r>
            <a:r>
              <a:rPr lang="nl-NL" sz="1600" dirty="0" err="1"/>
              <a:t>now</a:t>
            </a:r>
            <a:r>
              <a:rPr lang="nl-NL" sz="1600" dirty="0"/>
              <a:t> a new company </a:t>
            </a:r>
            <a:r>
              <a:rPr lang="nl-NL" sz="1600" dirty="0" err="1"/>
              <a:t>wanted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get a market share: “Typisch”</a:t>
            </a:r>
          </a:p>
          <a:p>
            <a:pPr lvl="0"/>
            <a:r>
              <a:rPr lang="nl-NL" sz="1600" dirty="0" err="1"/>
              <a:t>They</a:t>
            </a:r>
            <a:r>
              <a:rPr lang="nl-NL" sz="1600" dirty="0"/>
              <a:t> </a:t>
            </a:r>
            <a:r>
              <a:rPr lang="nl-NL" sz="1600" dirty="0" err="1"/>
              <a:t>already</a:t>
            </a:r>
            <a:r>
              <a:rPr lang="nl-NL" sz="1600" dirty="0"/>
              <a:t> </a:t>
            </a:r>
            <a:r>
              <a:rPr lang="nl-NL" sz="1600" dirty="0" err="1"/>
              <a:t>wrote</a:t>
            </a:r>
            <a:r>
              <a:rPr lang="nl-NL" sz="1600" dirty="0"/>
              <a:t> a few letters </a:t>
            </a:r>
            <a:r>
              <a:rPr lang="nl-NL" sz="1600" dirty="0" err="1"/>
              <a:t>to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board: </a:t>
            </a:r>
            <a:r>
              <a:rPr lang="nl-NL" sz="1600" dirty="0" err="1"/>
              <a:t>when</a:t>
            </a:r>
            <a:r>
              <a:rPr lang="nl-NL" sz="1600" dirty="0"/>
              <a:t> </a:t>
            </a:r>
            <a:r>
              <a:rPr lang="nl-NL" sz="1600" dirty="0" err="1"/>
              <a:t>will</a:t>
            </a:r>
            <a:r>
              <a:rPr lang="nl-NL" sz="1600" dirty="0"/>
              <a:t> we get a chance?</a:t>
            </a:r>
          </a:p>
          <a:p>
            <a:pPr lvl="0"/>
            <a:r>
              <a:rPr lang="nl-NL" sz="1600" dirty="0" err="1"/>
              <a:t>Now</a:t>
            </a:r>
            <a:r>
              <a:rPr lang="nl-NL" sz="1600" dirty="0"/>
              <a:t> </a:t>
            </a:r>
            <a:r>
              <a:rPr lang="nl-NL" sz="1600" dirty="0" err="1"/>
              <a:t>this</a:t>
            </a:r>
            <a:r>
              <a:rPr lang="nl-NL" sz="1600" dirty="0"/>
              <a:t> was </a:t>
            </a:r>
            <a:r>
              <a:rPr lang="nl-NL" sz="1600" dirty="0" err="1"/>
              <a:t>the</a:t>
            </a:r>
            <a:r>
              <a:rPr lang="nl-NL" sz="1600" dirty="0"/>
              <a:t> moment: </a:t>
            </a:r>
          </a:p>
          <a:p>
            <a:pPr lvl="0"/>
            <a:endParaRPr lang="nl-NL" sz="1600" dirty="0"/>
          </a:p>
          <a:p>
            <a:pPr lvl="0"/>
            <a:endParaRPr lang="nl-NL" sz="1600" dirty="0"/>
          </a:p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Buying</a:t>
            </a:r>
            <a:r>
              <a:rPr lang="nl-NL" dirty="0"/>
              <a:t> impuls: </a:t>
            </a:r>
            <a:r>
              <a:rPr lang="nl-NL" dirty="0" err="1"/>
              <a:t>the</a:t>
            </a:r>
            <a:r>
              <a:rPr lang="nl-NL" dirty="0"/>
              <a:t> accountant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15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F19303A8-F5E9-48E7-8032-CEDCCCE688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4138973"/>
            <a:ext cx="4657080" cy="1954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3747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lvl="0"/>
            <a:r>
              <a:rPr lang="nl-NL" sz="1600" dirty="0"/>
              <a:t>We </a:t>
            </a:r>
            <a:r>
              <a:rPr lang="nl-NL" sz="1600" dirty="0" err="1"/>
              <a:t>started</a:t>
            </a:r>
            <a:r>
              <a:rPr lang="nl-NL" sz="1600" dirty="0"/>
              <a:t> a </a:t>
            </a:r>
            <a:r>
              <a:rPr lang="nl-NL" sz="1600" dirty="0" err="1"/>
              <a:t>competition</a:t>
            </a:r>
            <a:r>
              <a:rPr lang="nl-NL" sz="1600" dirty="0"/>
              <a:t> </a:t>
            </a:r>
            <a:r>
              <a:rPr lang="nl-NL" sz="1600" dirty="0" err="1"/>
              <a:t>between</a:t>
            </a:r>
            <a:r>
              <a:rPr lang="nl-NL" sz="1600" dirty="0"/>
              <a:t> “Typisch” </a:t>
            </a:r>
            <a:r>
              <a:rPr lang="nl-NL" sz="1600" dirty="0" err="1"/>
              <a:t>and</a:t>
            </a:r>
            <a:r>
              <a:rPr lang="nl-NL" sz="1600" dirty="0"/>
              <a:t> “Wegener” </a:t>
            </a:r>
          </a:p>
          <a:p>
            <a:pPr lvl="0"/>
            <a:r>
              <a:rPr lang="nl-NL" sz="1600" dirty="0"/>
              <a:t>In </a:t>
            </a:r>
            <a:r>
              <a:rPr lang="nl-NL" sz="1600" dirty="0" err="1"/>
              <a:t>our</a:t>
            </a:r>
            <a:r>
              <a:rPr lang="nl-NL" sz="1600" dirty="0"/>
              <a:t> </a:t>
            </a:r>
            <a:r>
              <a:rPr lang="nl-NL" sz="1600" dirty="0" err="1"/>
              <a:t>perspective</a:t>
            </a:r>
            <a:r>
              <a:rPr lang="nl-NL" sz="1600" dirty="0"/>
              <a:t> a EU-tender </a:t>
            </a:r>
            <a:r>
              <a:rPr lang="nl-NL" sz="1600" dirty="0" err="1"/>
              <a:t>would</a:t>
            </a:r>
            <a:r>
              <a:rPr lang="nl-NL" sz="1600" dirty="0"/>
              <a:t> </a:t>
            </a:r>
            <a:r>
              <a:rPr lang="nl-NL" sz="1600" dirty="0" err="1"/>
              <a:t>not</a:t>
            </a:r>
            <a:r>
              <a:rPr lang="nl-NL" sz="1600" dirty="0"/>
              <a:t> make </a:t>
            </a:r>
            <a:r>
              <a:rPr lang="nl-NL" sz="1600" dirty="0" err="1"/>
              <a:t>any</a:t>
            </a:r>
            <a:r>
              <a:rPr lang="nl-NL" sz="1600" dirty="0"/>
              <a:t> sense…</a:t>
            </a:r>
            <a:r>
              <a:rPr lang="nl-NL" sz="1600" dirty="0" err="1"/>
              <a:t>only</a:t>
            </a:r>
            <a:r>
              <a:rPr lang="nl-NL" sz="1600" dirty="0"/>
              <a:t> 2 </a:t>
            </a:r>
            <a:r>
              <a:rPr lang="nl-NL" sz="1600" dirty="0" err="1"/>
              <a:t>possible</a:t>
            </a:r>
            <a:r>
              <a:rPr lang="nl-NL" sz="1600" dirty="0"/>
              <a:t>…</a:t>
            </a:r>
          </a:p>
          <a:p>
            <a:pPr lvl="0"/>
            <a:r>
              <a:rPr lang="nl-NL" sz="1600" dirty="0"/>
              <a:t>“Typisch” won </a:t>
            </a:r>
            <a:r>
              <a:rPr lang="nl-NL" sz="1600" dirty="0" err="1"/>
              <a:t>the</a:t>
            </a:r>
            <a:r>
              <a:rPr lang="nl-NL" sz="1600" dirty="0"/>
              <a:t> tender, </a:t>
            </a:r>
            <a:r>
              <a:rPr lang="nl-NL" sz="1600" dirty="0" err="1"/>
              <a:t>very</a:t>
            </a:r>
            <a:r>
              <a:rPr lang="nl-NL" sz="1600" dirty="0"/>
              <a:t> </a:t>
            </a:r>
            <a:r>
              <a:rPr lang="nl-NL" sz="1600" dirty="0" err="1"/>
              <a:t>good</a:t>
            </a:r>
            <a:r>
              <a:rPr lang="nl-NL" sz="1600" dirty="0"/>
              <a:t> </a:t>
            </a:r>
            <a:r>
              <a:rPr lang="nl-NL" sz="1600" dirty="0" err="1"/>
              <a:t>price</a:t>
            </a:r>
            <a:r>
              <a:rPr lang="nl-NL" sz="1600" dirty="0"/>
              <a:t>, </a:t>
            </a:r>
            <a:r>
              <a:rPr lang="nl-NL" sz="1600" dirty="0" err="1"/>
              <a:t>very</a:t>
            </a:r>
            <a:r>
              <a:rPr lang="nl-NL" sz="1600" dirty="0"/>
              <a:t> </a:t>
            </a:r>
            <a:r>
              <a:rPr lang="nl-NL" sz="1600" dirty="0" err="1"/>
              <a:t>good</a:t>
            </a:r>
            <a:r>
              <a:rPr lang="nl-NL" sz="1600" dirty="0"/>
              <a:t> (</a:t>
            </a:r>
            <a:r>
              <a:rPr lang="nl-NL" sz="1600" dirty="0" err="1"/>
              <a:t>written</a:t>
            </a:r>
            <a:r>
              <a:rPr lang="nl-NL" sz="1600" dirty="0"/>
              <a:t>) </a:t>
            </a:r>
            <a:r>
              <a:rPr lang="nl-NL" sz="1600" dirty="0" err="1"/>
              <a:t>quality</a:t>
            </a:r>
            <a:endParaRPr lang="nl-NL" sz="1600" dirty="0"/>
          </a:p>
          <a:p>
            <a:pPr lvl="0"/>
            <a:r>
              <a:rPr lang="nl-NL" sz="1600" dirty="0" err="1"/>
              <a:t>Costs</a:t>
            </a:r>
            <a:r>
              <a:rPr lang="nl-NL" sz="1600" dirty="0"/>
              <a:t> </a:t>
            </a:r>
            <a:r>
              <a:rPr lang="nl-NL" sz="1600" dirty="0" err="1"/>
              <a:t>were</a:t>
            </a:r>
            <a:r>
              <a:rPr lang="nl-NL" sz="1600" dirty="0"/>
              <a:t> </a:t>
            </a:r>
            <a:r>
              <a:rPr lang="nl-NL" sz="1600" dirty="0" err="1"/>
              <a:t>sunk</a:t>
            </a:r>
            <a:r>
              <a:rPr lang="nl-NL" sz="1600" dirty="0"/>
              <a:t> 50%</a:t>
            </a:r>
          </a:p>
          <a:p>
            <a:pPr lvl="0"/>
            <a:r>
              <a:rPr lang="nl-NL" sz="1600" dirty="0"/>
              <a:t>But </a:t>
            </a:r>
            <a:r>
              <a:rPr lang="nl-NL" sz="1600" dirty="0" err="1"/>
              <a:t>everybody</a:t>
            </a:r>
            <a:r>
              <a:rPr lang="nl-NL" sz="1600" dirty="0"/>
              <a:t> was in shock </a:t>
            </a:r>
            <a:r>
              <a:rPr lang="nl-NL" sz="1600" dirty="0" err="1"/>
              <a:t>starting</a:t>
            </a:r>
            <a:r>
              <a:rPr lang="nl-NL" sz="1600" dirty="0"/>
              <a:t> </a:t>
            </a:r>
            <a:r>
              <a:rPr lang="nl-NL" sz="1600" dirty="0" err="1"/>
              <a:t>with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board, </a:t>
            </a:r>
            <a:r>
              <a:rPr lang="nl-NL" sz="1600" dirty="0" err="1"/>
              <a:t>followed</a:t>
            </a:r>
            <a:r>
              <a:rPr lang="nl-NL" sz="1600" dirty="0"/>
              <a:t> </a:t>
            </a:r>
            <a:r>
              <a:rPr lang="nl-NL" sz="1600" dirty="0" err="1"/>
              <a:t>by</a:t>
            </a:r>
            <a:r>
              <a:rPr lang="nl-NL" sz="1600" dirty="0"/>
              <a:t> management</a:t>
            </a:r>
          </a:p>
          <a:p>
            <a:pPr lvl="0"/>
            <a:r>
              <a:rPr lang="nl-NL" sz="1600" dirty="0" err="1"/>
              <a:t>So</a:t>
            </a:r>
            <a:r>
              <a:rPr lang="nl-NL" sz="1600" dirty="0"/>
              <a:t> </a:t>
            </a:r>
            <a:r>
              <a:rPr lang="nl-NL" sz="1600" dirty="0" err="1"/>
              <a:t>many</a:t>
            </a:r>
            <a:r>
              <a:rPr lang="nl-NL" sz="1600" dirty="0"/>
              <a:t> </a:t>
            </a:r>
            <a:r>
              <a:rPr lang="nl-NL" sz="1600" dirty="0" err="1"/>
              <a:t>years</a:t>
            </a:r>
            <a:r>
              <a:rPr lang="nl-NL" sz="1600" dirty="0"/>
              <a:t> of partnership, “Wegener” </a:t>
            </a:r>
            <a:r>
              <a:rPr lang="nl-NL" sz="1600" dirty="0" err="1"/>
              <a:t>sponsored</a:t>
            </a:r>
            <a:r>
              <a:rPr lang="nl-NL" sz="1600" dirty="0"/>
              <a:t> </a:t>
            </a:r>
            <a:r>
              <a:rPr lang="nl-NL" sz="1600" dirty="0" err="1"/>
              <a:t>an</a:t>
            </a:r>
            <a:r>
              <a:rPr lang="nl-NL" sz="1600" dirty="0"/>
              <a:t> important </a:t>
            </a:r>
            <a:r>
              <a:rPr lang="nl-NL" sz="1600" dirty="0" err="1"/>
              <a:t>sportsevent</a:t>
            </a:r>
            <a:r>
              <a:rPr lang="nl-NL" sz="1600" dirty="0"/>
              <a:t>…</a:t>
            </a:r>
          </a:p>
          <a:p>
            <a:pPr lvl="0"/>
            <a:r>
              <a:rPr lang="nl-NL" sz="1600" dirty="0"/>
              <a:t>The question was </a:t>
            </a:r>
            <a:r>
              <a:rPr lang="nl-NL" sz="1600" dirty="0" err="1"/>
              <a:t>asked</a:t>
            </a:r>
            <a:r>
              <a:rPr lang="nl-NL" sz="1600" dirty="0"/>
              <a:t>: </a:t>
            </a:r>
            <a:r>
              <a:rPr lang="nl-NL" sz="1600" dirty="0" err="1"/>
              <a:t>what</a:t>
            </a:r>
            <a:r>
              <a:rPr lang="nl-NL" sz="1600" dirty="0"/>
              <a:t> </a:t>
            </a:r>
            <a:r>
              <a:rPr lang="nl-NL" sz="1600" dirty="0" err="1"/>
              <a:t>can</a:t>
            </a:r>
            <a:r>
              <a:rPr lang="nl-NL" sz="1600" dirty="0"/>
              <a:t> we do </a:t>
            </a:r>
            <a:r>
              <a:rPr lang="nl-NL" sz="1600" dirty="0" err="1"/>
              <a:t>to</a:t>
            </a:r>
            <a:r>
              <a:rPr lang="nl-NL" sz="1600" dirty="0"/>
              <a:t> award </a:t>
            </a:r>
            <a:r>
              <a:rPr lang="nl-NL" sz="1600" dirty="0" err="1"/>
              <a:t>the</a:t>
            </a:r>
            <a:r>
              <a:rPr lang="nl-NL" sz="1600" dirty="0"/>
              <a:t> Tender </a:t>
            </a:r>
            <a:r>
              <a:rPr lang="nl-NL" sz="1600" dirty="0" err="1"/>
              <a:t>to</a:t>
            </a:r>
            <a:r>
              <a:rPr lang="nl-NL" sz="1600" dirty="0"/>
              <a:t> “Wegener”</a:t>
            </a:r>
          </a:p>
          <a:p>
            <a:pPr lvl="0"/>
            <a:r>
              <a:rPr lang="nl-NL" sz="1600" dirty="0"/>
              <a:t>A well </a:t>
            </a:r>
            <a:r>
              <a:rPr lang="nl-NL" sz="1600" dirty="0" err="1"/>
              <a:t>known</a:t>
            </a:r>
            <a:r>
              <a:rPr lang="nl-NL" sz="1600" dirty="0"/>
              <a:t> Tender </a:t>
            </a:r>
            <a:r>
              <a:rPr lang="nl-NL" sz="1600" dirty="0" err="1"/>
              <a:t>Lawyer</a:t>
            </a:r>
            <a:r>
              <a:rPr lang="nl-NL" sz="1600" dirty="0"/>
              <a:t> was </a:t>
            </a:r>
            <a:r>
              <a:rPr lang="nl-NL" sz="1600" dirty="0" err="1"/>
              <a:t>hired</a:t>
            </a:r>
            <a:r>
              <a:rPr lang="nl-NL" sz="1600" dirty="0"/>
              <a:t> </a:t>
            </a:r>
            <a:r>
              <a:rPr lang="nl-NL" sz="1600" dirty="0" err="1"/>
              <a:t>and</a:t>
            </a:r>
            <a:r>
              <a:rPr lang="nl-NL" sz="1600" dirty="0"/>
              <a:t> his </a:t>
            </a:r>
            <a:r>
              <a:rPr lang="nl-NL" sz="1600" dirty="0" err="1"/>
              <a:t>advice</a:t>
            </a:r>
            <a:r>
              <a:rPr lang="nl-NL" sz="1600" dirty="0"/>
              <a:t>: </a:t>
            </a:r>
            <a:r>
              <a:rPr lang="nl-NL" sz="1600" dirty="0" err="1"/>
              <a:t>it</a:t>
            </a:r>
            <a:r>
              <a:rPr lang="nl-NL" sz="1600" dirty="0"/>
              <a:t> </a:t>
            </a:r>
            <a:r>
              <a:rPr lang="nl-NL" sz="1600" dirty="0" err="1"/>
              <a:t>should</a:t>
            </a:r>
            <a:r>
              <a:rPr lang="nl-NL" sz="1600" dirty="0"/>
              <a:t> have been EU </a:t>
            </a:r>
            <a:r>
              <a:rPr lang="nl-NL" sz="1600" dirty="0">
                <a:sym typeface="Wingdings" panose="05000000000000000000" pitchFamily="2" charset="2"/>
              </a:rPr>
              <a:t></a:t>
            </a:r>
          </a:p>
          <a:p>
            <a:pPr lvl="0"/>
            <a:r>
              <a:rPr lang="nl-NL" sz="1600" dirty="0" err="1">
                <a:sym typeface="Wingdings" panose="05000000000000000000" pitchFamily="2" charset="2"/>
              </a:rPr>
              <a:t>So</a:t>
            </a:r>
            <a:r>
              <a:rPr lang="nl-NL" sz="1600" dirty="0">
                <a:sym typeface="Wingdings" panose="05000000000000000000" pitchFamily="2" charset="2"/>
              </a:rPr>
              <a:t> we </a:t>
            </a:r>
            <a:r>
              <a:rPr lang="nl-NL" sz="1600" dirty="0" err="1">
                <a:sym typeface="Wingdings" panose="05000000000000000000" pitchFamily="2" charset="2"/>
              </a:rPr>
              <a:t>started</a:t>
            </a:r>
            <a:r>
              <a:rPr lang="nl-NL" sz="1600" dirty="0">
                <a:sym typeface="Wingdings" panose="05000000000000000000" pitchFamily="2" charset="2"/>
              </a:rPr>
              <a:t> </a:t>
            </a:r>
            <a:r>
              <a:rPr lang="nl-NL" sz="1600" dirty="0" err="1">
                <a:sym typeface="Wingdings" panose="05000000000000000000" pitchFamily="2" charset="2"/>
              </a:rPr>
              <a:t>the</a:t>
            </a:r>
            <a:r>
              <a:rPr lang="nl-NL" sz="1600" dirty="0">
                <a:sym typeface="Wingdings" panose="05000000000000000000" pitchFamily="2" charset="2"/>
              </a:rPr>
              <a:t> EU-Tender, a Tender-</a:t>
            </a:r>
            <a:r>
              <a:rPr lang="nl-NL" sz="1600" dirty="0" err="1">
                <a:sym typeface="Wingdings" panose="05000000000000000000" pitchFamily="2" charset="2"/>
              </a:rPr>
              <a:t>advice</a:t>
            </a:r>
            <a:r>
              <a:rPr lang="nl-NL" sz="1600" dirty="0">
                <a:sym typeface="Wingdings" panose="05000000000000000000" pitchFamily="2" charset="2"/>
              </a:rPr>
              <a:t> company was </a:t>
            </a:r>
            <a:r>
              <a:rPr lang="nl-NL" sz="1600" dirty="0" err="1">
                <a:sym typeface="Wingdings" panose="05000000000000000000" pitchFamily="2" charset="2"/>
              </a:rPr>
              <a:t>hired</a:t>
            </a:r>
            <a:r>
              <a:rPr lang="nl-NL" sz="1600" dirty="0">
                <a:sym typeface="Wingdings" panose="05000000000000000000" pitchFamily="2" charset="2"/>
              </a:rPr>
              <a:t>….(25K)</a:t>
            </a:r>
          </a:p>
          <a:p>
            <a:pPr lvl="0"/>
            <a:r>
              <a:rPr lang="nl-NL" sz="1600" dirty="0" err="1">
                <a:sym typeface="Wingdings" panose="05000000000000000000" pitchFamily="2" charset="2"/>
              </a:rPr>
              <a:t>And</a:t>
            </a:r>
            <a:r>
              <a:rPr lang="nl-NL" sz="1600" dirty="0">
                <a:sym typeface="Wingdings" panose="05000000000000000000" pitchFamily="2" charset="2"/>
              </a:rPr>
              <a:t> </a:t>
            </a:r>
            <a:r>
              <a:rPr lang="nl-NL" sz="1600" dirty="0" err="1">
                <a:sym typeface="Wingdings" panose="05000000000000000000" pitchFamily="2" charset="2"/>
              </a:rPr>
              <a:t>the</a:t>
            </a:r>
            <a:r>
              <a:rPr lang="nl-NL" sz="1600" dirty="0">
                <a:sym typeface="Wingdings" panose="05000000000000000000" pitchFamily="2" charset="2"/>
              </a:rPr>
              <a:t> winner was……:  “Typisch”, at even a </a:t>
            </a:r>
            <a:r>
              <a:rPr lang="nl-NL" sz="1600" dirty="0" err="1">
                <a:sym typeface="Wingdings" panose="05000000000000000000" pitchFamily="2" charset="2"/>
              </a:rPr>
              <a:t>better</a:t>
            </a:r>
            <a:r>
              <a:rPr lang="nl-NL" sz="1600" dirty="0">
                <a:sym typeface="Wingdings" panose="05000000000000000000" pitchFamily="2" charset="2"/>
              </a:rPr>
              <a:t> </a:t>
            </a:r>
            <a:r>
              <a:rPr lang="nl-NL" sz="1600" dirty="0" err="1">
                <a:sym typeface="Wingdings" panose="05000000000000000000" pitchFamily="2" charset="2"/>
              </a:rPr>
              <a:t>price</a:t>
            </a:r>
            <a:r>
              <a:rPr lang="nl-NL" sz="1600" dirty="0">
                <a:sym typeface="Wingdings" panose="05000000000000000000" pitchFamily="2" charset="2"/>
              </a:rPr>
              <a:t>.</a:t>
            </a:r>
          </a:p>
          <a:p>
            <a:pPr lvl="0"/>
            <a:r>
              <a:rPr lang="nl-NL" sz="1600" dirty="0">
                <a:sym typeface="Wingdings" panose="05000000000000000000" pitchFamily="2" charset="2"/>
              </a:rPr>
              <a:t>Everybody </a:t>
            </a:r>
            <a:r>
              <a:rPr lang="nl-NL" sz="1600" dirty="0" err="1">
                <a:sym typeface="Wingdings" panose="05000000000000000000" pitchFamily="2" charset="2"/>
              </a:rPr>
              <a:t>accepted</a:t>
            </a:r>
            <a:r>
              <a:rPr lang="nl-NL" sz="1600" dirty="0">
                <a:sym typeface="Wingdings" panose="05000000000000000000" pitchFamily="2" charset="2"/>
              </a:rPr>
              <a:t> </a:t>
            </a:r>
            <a:r>
              <a:rPr lang="nl-NL" sz="1600" dirty="0" err="1">
                <a:sym typeface="Wingdings" panose="05000000000000000000" pitchFamily="2" charset="2"/>
              </a:rPr>
              <a:t>it</a:t>
            </a:r>
            <a:r>
              <a:rPr lang="nl-NL" sz="1600" dirty="0">
                <a:sym typeface="Wingdings" panose="05000000000000000000" pitchFamily="2" charset="2"/>
              </a:rPr>
              <a:t> but no </a:t>
            </a:r>
            <a:r>
              <a:rPr lang="nl-NL" sz="1600" dirty="0" err="1">
                <a:sym typeface="Wingdings" panose="05000000000000000000" pitchFamily="2" charset="2"/>
              </a:rPr>
              <a:t>one</a:t>
            </a:r>
            <a:r>
              <a:rPr lang="nl-NL" sz="1600" dirty="0">
                <a:sym typeface="Wingdings" panose="05000000000000000000" pitchFamily="2" charset="2"/>
              </a:rPr>
              <a:t> was </a:t>
            </a:r>
            <a:r>
              <a:rPr lang="nl-NL" sz="1600" dirty="0" err="1">
                <a:sym typeface="Wingdings" panose="05000000000000000000" pitchFamily="2" charset="2"/>
              </a:rPr>
              <a:t>really</a:t>
            </a:r>
            <a:r>
              <a:rPr lang="nl-NL" sz="1600" dirty="0">
                <a:sym typeface="Wingdings" panose="05000000000000000000" pitchFamily="2" charset="2"/>
              </a:rPr>
              <a:t> happy.</a:t>
            </a:r>
            <a:endParaRPr lang="nl-NL" sz="1600" dirty="0"/>
          </a:p>
          <a:p>
            <a:pPr lvl="0"/>
            <a:endParaRPr lang="nl-NL" sz="1600" dirty="0"/>
          </a:p>
          <a:p>
            <a:pPr lvl="0"/>
            <a:endParaRPr lang="nl-NL" sz="1600" dirty="0"/>
          </a:p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Very</a:t>
            </a:r>
            <a:r>
              <a:rPr lang="nl-NL" dirty="0"/>
              <a:t> </a:t>
            </a:r>
            <a:r>
              <a:rPr lang="nl-NL" dirty="0" err="1"/>
              <a:t>good</a:t>
            </a:r>
            <a:r>
              <a:rPr lang="nl-NL" dirty="0"/>
              <a:t> contract, </a:t>
            </a:r>
            <a:r>
              <a:rPr lang="nl-NL" dirty="0" err="1"/>
              <a:t>nobody</a:t>
            </a:r>
            <a:r>
              <a:rPr lang="nl-NL" dirty="0"/>
              <a:t> happy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16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813275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Really</a:t>
            </a:r>
            <a:r>
              <a:rPr lang="nl-NL" dirty="0"/>
              <a:t> </a:t>
            </a:r>
            <a:r>
              <a:rPr lang="nl-NL" dirty="0" err="1"/>
              <a:t>nobody</a:t>
            </a:r>
            <a:r>
              <a:rPr lang="nl-NL" dirty="0"/>
              <a:t> happy? </a:t>
            </a:r>
            <a:r>
              <a:rPr lang="nl-NL" dirty="0" err="1"/>
              <a:t>Maybe</a:t>
            </a:r>
            <a:r>
              <a:rPr lang="nl-NL" dirty="0"/>
              <a:t> </a:t>
            </a:r>
            <a:r>
              <a:rPr lang="nl-NL" dirty="0" err="1"/>
              <a:t>just</a:t>
            </a:r>
            <a:r>
              <a:rPr lang="nl-NL" dirty="0"/>
              <a:t> me a </a:t>
            </a:r>
            <a:r>
              <a:rPr lang="nl-NL" dirty="0" err="1"/>
              <a:t>little</a:t>
            </a:r>
            <a:r>
              <a:rPr lang="nl-NL" dirty="0"/>
              <a:t> bit!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17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C293ADA-DDF1-4587-AC9C-E1E7A11CF5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293132"/>
            <a:ext cx="8784976" cy="4944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25581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3560763"/>
          </a:xfrm>
        </p:spPr>
        <p:txBody>
          <a:bodyPr/>
          <a:lstStyle/>
          <a:p>
            <a:pPr marL="0" indent="0">
              <a:buNone/>
            </a:pPr>
            <a:r>
              <a:rPr lang="nl-NL" sz="1600" b="1" dirty="0"/>
              <a:t>2010: </a:t>
            </a:r>
            <a:r>
              <a:rPr lang="nl-NL" sz="1600" b="1" dirty="0" err="1"/>
              <a:t>the</a:t>
            </a:r>
            <a:r>
              <a:rPr lang="nl-NL" sz="1600" b="1" dirty="0"/>
              <a:t> </a:t>
            </a:r>
            <a:r>
              <a:rPr lang="nl-NL" sz="1600" b="1" dirty="0" err="1"/>
              <a:t>tendering</a:t>
            </a:r>
            <a:r>
              <a:rPr lang="nl-NL" sz="1600" b="1" dirty="0"/>
              <a:t> of ... Waste Containers (underground), Twente Milieu </a:t>
            </a:r>
            <a:r>
              <a:rPr lang="nl-NL" sz="1600" b="1" dirty="0" err="1"/>
              <a:t>and</a:t>
            </a:r>
            <a:r>
              <a:rPr lang="nl-NL" sz="1600" b="1" dirty="0"/>
              <a:t> </a:t>
            </a:r>
            <a:r>
              <a:rPr lang="nl-NL" sz="1600" b="1" dirty="0" err="1"/>
              <a:t>several</a:t>
            </a:r>
            <a:r>
              <a:rPr lang="nl-NL" sz="1600" b="1" dirty="0"/>
              <a:t> </a:t>
            </a:r>
            <a:r>
              <a:rPr lang="nl-NL" sz="1600" b="1" dirty="0" err="1"/>
              <a:t>cities</a:t>
            </a:r>
            <a:r>
              <a:rPr lang="nl-NL" sz="1600" b="1" dirty="0"/>
              <a:t>…</a:t>
            </a:r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dirty="0"/>
          </a:p>
          <a:p>
            <a:pPr marL="0" lvl="0" indent="0">
              <a:buNone/>
            </a:pPr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Stage 3 </a:t>
            </a:r>
            <a:r>
              <a:rPr lang="nl-NL" dirty="0" err="1"/>
              <a:t>Contracting</a:t>
            </a:r>
            <a:r>
              <a:rPr lang="nl-NL" dirty="0"/>
              <a:t>: </a:t>
            </a:r>
            <a:r>
              <a:rPr lang="nl-NL" dirty="0" err="1"/>
              <a:t>Dear</a:t>
            </a:r>
            <a:r>
              <a:rPr lang="nl-NL" dirty="0"/>
              <a:t> </a:t>
            </a:r>
            <a:r>
              <a:rPr lang="nl-NL" dirty="0" err="1"/>
              <a:t>Supplier</a:t>
            </a:r>
            <a:r>
              <a:rPr lang="nl-NL" dirty="0"/>
              <a:t>, we </a:t>
            </a:r>
            <a:r>
              <a:rPr lang="nl-NL" dirty="0" err="1"/>
              <a:t>tell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in detail </a:t>
            </a:r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will</a:t>
            </a:r>
            <a:r>
              <a:rPr lang="nl-NL" dirty="0"/>
              <a:t> have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deliver</a:t>
            </a:r>
            <a:r>
              <a:rPr lang="nl-NL" dirty="0"/>
              <a:t>…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18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0CFB6592-AFAF-44AA-93C6-A5629932D1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0141" y="2604963"/>
            <a:ext cx="5283712" cy="356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542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lvl="0"/>
            <a:r>
              <a:rPr lang="nl-NL" sz="1600" dirty="0"/>
              <a:t>Most of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preparation</a:t>
            </a:r>
            <a:r>
              <a:rPr lang="nl-NL" sz="1600" dirty="0"/>
              <a:t> time was </a:t>
            </a:r>
            <a:r>
              <a:rPr lang="nl-NL" sz="1600" dirty="0" err="1"/>
              <a:t>spend</a:t>
            </a:r>
            <a:r>
              <a:rPr lang="nl-NL" sz="1600" dirty="0"/>
              <a:t> on </a:t>
            </a:r>
            <a:r>
              <a:rPr lang="nl-NL" sz="1600" dirty="0" err="1"/>
              <a:t>detailled</a:t>
            </a:r>
            <a:r>
              <a:rPr lang="nl-NL" sz="1600" dirty="0"/>
              <a:t> </a:t>
            </a:r>
            <a:r>
              <a:rPr lang="nl-NL" sz="1600" dirty="0" err="1"/>
              <a:t>technical</a:t>
            </a:r>
            <a:r>
              <a:rPr lang="nl-NL" sz="1600" dirty="0"/>
              <a:t> </a:t>
            </a:r>
            <a:r>
              <a:rPr lang="nl-NL" sz="1600" dirty="0" err="1"/>
              <a:t>specs</a:t>
            </a:r>
            <a:endParaRPr lang="nl-NL" sz="1600" dirty="0"/>
          </a:p>
          <a:p>
            <a:pPr lvl="0"/>
            <a:r>
              <a:rPr lang="nl-NL" sz="1600" dirty="0" err="1"/>
              <a:t>Size</a:t>
            </a:r>
            <a:r>
              <a:rPr lang="nl-NL" sz="1600" dirty="0"/>
              <a:t>, </a:t>
            </a:r>
            <a:r>
              <a:rPr lang="nl-NL" sz="1600" dirty="0" err="1"/>
              <a:t>material</a:t>
            </a:r>
            <a:r>
              <a:rPr lang="nl-NL" sz="1600" dirty="0"/>
              <a:t>, </a:t>
            </a:r>
            <a:r>
              <a:rPr lang="nl-NL" sz="1600" dirty="0" err="1"/>
              <a:t>numbers</a:t>
            </a:r>
            <a:r>
              <a:rPr lang="nl-NL" sz="1600" dirty="0"/>
              <a:t>, operating systems, maintenance, service, etc. </a:t>
            </a:r>
          </a:p>
          <a:p>
            <a:pPr lvl="0"/>
            <a:r>
              <a:rPr lang="nl-NL" sz="1600" dirty="0" err="1"/>
              <a:t>Everything</a:t>
            </a:r>
            <a:r>
              <a:rPr lang="nl-NL" sz="1600" dirty="0"/>
              <a:t> </a:t>
            </a:r>
            <a:r>
              <a:rPr lang="nl-NL" sz="1600" dirty="0" err="1"/>
              <a:t>completely</a:t>
            </a:r>
            <a:r>
              <a:rPr lang="nl-NL" sz="1600" dirty="0"/>
              <a:t> </a:t>
            </a:r>
            <a:r>
              <a:rPr lang="nl-NL" sz="1600" dirty="0" err="1"/>
              <a:t>written</a:t>
            </a:r>
            <a:r>
              <a:rPr lang="nl-NL" sz="1600" dirty="0"/>
              <a:t> out </a:t>
            </a:r>
            <a:r>
              <a:rPr lang="nl-NL" sz="1600" dirty="0" err="1"/>
              <a:t>till</a:t>
            </a:r>
            <a:r>
              <a:rPr lang="nl-NL" sz="1600" dirty="0"/>
              <a:t> </a:t>
            </a:r>
            <a:r>
              <a:rPr lang="nl-NL" sz="1600" dirty="0" err="1"/>
              <a:t>behind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4400" dirty="0"/>
              <a:t>, </a:t>
            </a:r>
            <a:r>
              <a:rPr lang="nl-NL" sz="1600" dirty="0"/>
              <a:t>in a “bestek” (information document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drawings</a:t>
            </a:r>
            <a:r>
              <a:rPr lang="nl-NL" sz="1600" dirty="0"/>
              <a:t>)</a:t>
            </a:r>
            <a:endParaRPr lang="nl-NL" sz="4400" dirty="0"/>
          </a:p>
          <a:p>
            <a:pPr lvl="0"/>
            <a:endParaRPr lang="nl-NL" sz="1600" dirty="0"/>
          </a:p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At </a:t>
            </a:r>
            <a:r>
              <a:rPr lang="nl-NL" dirty="0" err="1"/>
              <a:t>that</a:t>
            </a:r>
            <a:r>
              <a:rPr lang="nl-NL" dirty="0"/>
              <a:t> time: </a:t>
            </a:r>
            <a:r>
              <a:rPr lang="nl-NL" dirty="0" err="1"/>
              <a:t>technical</a:t>
            </a:r>
            <a:r>
              <a:rPr lang="nl-NL" dirty="0"/>
              <a:t> </a:t>
            </a:r>
            <a:r>
              <a:rPr lang="nl-NL" dirty="0" err="1"/>
              <a:t>specifications</a:t>
            </a:r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19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2E45830A-B9A9-4030-A095-61782DC4B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8695" y="3366120"/>
            <a:ext cx="3955353" cy="2694992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A367B2A8-656F-480F-8261-37A4CC63F7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520" y="3366121"/>
            <a:ext cx="3273896" cy="2694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87728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lvl="0"/>
            <a:r>
              <a:rPr lang="nl-NL" sz="1600" b="1" dirty="0"/>
              <a:t>Sander:</a:t>
            </a:r>
            <a:r>
              <a:rPr lang="nl-NL" sz="1600" dirty="0"/>
              <a:t> </a:t>
            </a:r>
            <a:r>
              <a:rPr lang="nl-NL" sz="1600" dirty="0" err="1"/>
              <a:t>Tendering</a:t>
            </a:r>
            <a:r>
              <a:rPr lang="nl-NL" sz="1600" dirty="0"/>
              <a:t> </a:t>
            </a:r>
            <a:r>
              <a:rPr lang="nl-NL" sz="1600" dirty="0" err="1"/>
              <a:t>perspective</a:t>
            </a:r>
            <a:r>
              <a:rPr lang="nl-NL" sz="1600" dirty="0"/>
              <a:t> “AANBESTEDENDE DIENST/CONTRACTING AUTHORITY/BUYER”. Leentje </a:t>
            </a:r>
            <a:r>
              <a:rPr lang="nl-NL" sz="1600" dirty="0" err="1"/>
              <a:t>Volker</a:t>
            </a:r>
            <a:r>
              <a:rPr lang="nl-NL" sz="1600" dirty="0"/>
              <a:t> </a:t>
            </a:r>
            <a:r>
              <a:rPr lang="nl-NL" sz="1600" dirty="0" err="1"/>
              <a:t>named</a:t>
            </a:r>
            <a:r>
              <a:rPr lang="nl-NL" sz="1600" dirty="0"/>
              <a:t> </a:t>
            </a:r>
            <a:r>
              <a:rPr lang="nl-NL" sz="1600" dirty="0" err="1"/>
              <a:t>it</a:t>
            </a:r>
            <a:r>
              <a:rPr lang="nl-NL" sz="1600" dirty="0"/>
              <a:t> last week: CLIENT.</a:t>
            </a:r>
          </a:p>
          <a:p>
            <a:pPr marL="0" lvl="0" indent="0">
              <a:buNone/>
            </a:pPr>
            <a:endParaRPr lang="nl-NL" sz="1600" dirty="0"/>
          </a:p>
          <a:p>
            <a:pPr marL="0" lvl="0" indent="0">
              <a:buNone/>
            </a:pPr>
            <a:r>
              <a:rPr lang="nl-NL" sz="1600" b="1" dirty="0" err="1"/>
              <a:t>Experience</a:t>
            </a:r>
            <a:r>
              <a:rPr lang="nl-NL" sz="1600" b="1" dirty="0"/>
              <a:t>:</a:t>
            </a:r>
            <a:r>
              <a:rPr lang="nl-NL" sz="1600" dirty="0"/>
              <a:t> </a:t>
            </a:r>
            <a:r>
              <a:rPr lang="nl-NL" sz="1600" dirty="0" err="1"/>
              <a:t>lots</a:t>
            </a:r>
            <a:r>
              <a:rPr lang="nl-NL" sz="1600" dirty="0"/>
              <a:t> of Tender-</a:t>
            </a:r>
            <a:r>
              <a:rPr lang="nl-NL" sz="1600" dirty="0" err="1"/>
              <a:t>experience</a:t>
            </a:r>
            <a:r>
              <a:rPr lang="nl-NL" sz="1600" dirty="0"/>
              <a:t> at Gemeente Hengelo, Buurtzorg Nederland (Healthcare), Belastingdienst (Tax-</a:t>
            </a:r>
            <a:r>
              <a:rPr lang="nl-NL" sz="1600" dirty="0" err="1"/>
              <a:t>authorities</a:t>
            </a:r>
            <a:r>
              <a:rPr lang="nl-NL" sz="1600" dirty="0"/>
              <a:t>)</a:t>
            </a:r>
          </a:p>
          <a:p>
            <a:pPr marL="0" lvl="0" indent="0">
              <a:buNone/>
            </a:pPr>
            <a:endParaRPr lang="nl-NL" sz="1600" dirty="0"/>
          </a:p>
          <a:p>
            <a:pPr lvl="0"/>
            <a:r>
              <a:rPr lang="nl-NL" sz="1600" b="1" dirty="0"/>
              <a:t>Paul:</a:t>
            </a:r>
            <a:r>
              <a:rPr lang="nl-NL" sz="1600" dirty="0"/>
              <a:t> </a:t>
            </a:r>
            <a:r>
              <a:rPr lang="nl-NL" sz="1600" dirty="0" err="1"/>
              <a:t>Tendering</a:t>
            </a:r>
            <a:r>
              <a:rPr lang="nl-NL" sz="1600" dirty="0"/>
              <a:t> </a:t>
            </a:r>
            <a:r>
              <a:rPr lang="nl-NL" sz="1600" dirty="0" err="1"/>
              <a:t>perspective</a:t>
            </a:r>
            <a:r>
              <a:rPr lang="nl-NL" sz="1600" dirty="0"/>
              <a:t> “INSCHRIJVER/SUPPLIER/SELLER”. Leentje </a:t>
            </a:r>
            <a:r>
              <a:rPr lang="nl-NL" sz="1600" dirty="0" err="1"/>
              <a:t>Volker</a:t>
            </a:r>
            <a:r>
              <a:rPr lang="nl-NL" sz="1600" dirty="0"/>
              <a:t> </a:t>
            </a:r>
            <a:r>
              <a:rPr lang="nl-NL" sz="1600" dirty="0" err="1"/>
              <a:t>named</a:t>
            </a:r>
            <a:r>
              <a:rPr lang="nl-NL" sz="1600" dirty="0"/>
              <a:t> </a:t>
            </a:r>
            <a:r>
              <a:rPr lang="nl-NL" sz="1600" dirty="0" err="1"/>
              <a:t>it</a:t>
            </a:r>
            <a:r>
              <a:rPr lang="nl-NL" sz="1600" dirty="0"/>
              <a:t> last week: AANNEMER/OPDRACHTNEMER/CONTRACTER.</a:t>
            </a:r>
          </a:p>
          <a:p>
            <a:pPr marL="0" lvl="0" indent="0">
              <a:buNone/>
            </a:pPr>
            <a:endParaRPr lang="nl-NL" sz="1600" dirty="0"/>
          </a:p>
          <a:p>
            <a:pPr marL="0" lvl="0" indent="0">
              <a:buNone/>
            </a:pPr>
            <a:r>
              <a:rPr lang="nl-NL" sz="1600" b="1" dirty="0" err="1"/>
              <a:t>Experience</a:t>
            </a:r>
            <a:r>
              <a:rPr lang="nl-NL" sz="1600" b="1" dirty="0"/>
              <a:t>:</a:t>
            </a:r>
            <a:r>
              <a:rPr lang="nl-NL" sz="1600" dirty="0"/>
              <a:t> </a:t>
            </a:r>
            <a:r>
              <a:rPr lang="nl-NL" sz="1600" dirty="0" err="1"/>
              <a:t>lots</a:t>
            </a:r>
            <a:r>
              <a:rPr lang="nl-NL" sz="1600" dirty="0"/>
              <a:t> of Tender-</a:t>
            </a:r>
            <a:r>
              <a:rPr lang="nl-NL" sz="1600" dirty="0" err="1"/>
              <a:t>expercience</a:t>
            </a:r>
            <a:r>
              <a:rPr lang="nl-NL" sz="1600" dirty="0"/>
              <a:t> at B-Waste (Waste processing systems)</a:t>
            </a:r>
          </a:p>
          <a:p>
            <a:pPr marL="0" lvl="0" indent="0">
              <a:buNone/>
            </a:pPr>
            <a:endParaRPr lang="nl-NL" sz="1600" b="1" dirty="0"/>
          </a:p>
          <a:p>
            <a:pPr marL="0" lvl="0" indent="0">
              <a:buNone/>
            </a:pPr>
            <a:r>
              <a:rPr lang="nl-NL" sz="1600" b="1" dirty="0" err="1"/>
              <a:t>Our</a:t>
            </a:r>
            <a:r>
              <a:rPr lang="nl-NL" sz="1600" b="1" dirty="0"/>
              <a:t> </a:t>
            </a:r>
            <a:r>
              <a:rPr lang="nl-NL" sz="1600" b="1" dirty="0" err="1"/>
              <a:t>main</a:t>
            </a:r>
            <a:r>
              <a:rPr lang="nl-NL" sz="1600" b="1" dirty="0"/>
              <a:t> goals </a:t>
            </a:r>
            <a:r>
              <a:rPr lang="nl-NL" sz="1600" b="1" dirty="0" err="1"/>
              <a:t>today</a:t>
            </a:r>
            <a:r>
              <a:rPr lang="nl-NL" sz="1600" dirty="0"/>
              <a:t>: </a:t>
            </a:r>
            <a:r>
              <a:rPr lang="nl-NL" sz="1600" dirty="0" err="1"/>
              <a:t>to</a:t>
            </a:r>
            <a:r>
              <a:rPr lang="nl-NL" sz="1600" dirty="0"/>
              <a:t> show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what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can</a:t>
            </a:r>
            <a:r>
              <a:rPr lang="nl-NL" sz="1600" dirty="0"/>
              <a:t> </a:t>
            </a:r>
            <a:r>
              <a:rPr lang="nl-NL" sz="1600" dirty="0" err="1"/>
              <a:t>accomplish</a:t>
            </a:r>
            <a:r>
              <a:rPr lang="nl-NL" sz="1600" dirty="0"/>
              <a:t> </a:t>
            </a:r>
            <a:r>
              <a:rPr lang="nl-NL" sz="1600" dirty="0" err="1"/>
              <a:t>with</a:t>
            </a:r>
            <a:r>
              <a:rPr lang="nl-NL" sz="1600" dirty="0"/>
              <a:t> (excellent) </a:t>
            </a:r>
            <a:r>
              <a:rPr lang="nl-NL" sz="1600" dirty="0" err="1"/>
              <a:t>Tenderskills</a:t>
            </a:r>
            <a:r>
              <a:rPr lang="nl-NL" sz="1600" dirty="0"/>
              <a:t> on </a:t>
            </a:r>
            <a:r>
              <a:rPr lang="nl-NL" sz="1600" dirty="0" err="1"/>
              <a:t>both</a:t>
            </a:r>
            <a:r>
              <a:rPr lang="nl-NL" sz="1600" dirty="0"/>
              <a:t> sides </a:t>
            </a:r>
            <a:r>
              <a:rPr lang="nl-NL" sz="1600" dirty="0" err="1"/>
              <a:t>playing</a:t>
            </a:r>
            <a:r>
              <a:rPr lang="nl-NL" sz="1600" dirty="0"/>
              <a:t> field. </a:t>
            </a:r>
            <a:r>
              <a:rPr lang="nl-NL" sz="1600" dirty="0" err="1"/>
              <a:t>Seduce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into</a:t>
            </a:r>
            <a:r>
              <a:rPr lang="nl-NL" sz="1600" dirty="0"/>
              <a:t> a </a:t>
            </a:r>
            <a:r>
              <a:rPr lang="nl-NL" sz="1600" dirty="0" err="1"/>
              <a:t>carreer</a:t>
            </a:r>
            <a:r>
              <a:rPr lang="nl-NL" sz="1600" dirty="0"/>
              <a:t> in </a:t>
            </a:r>
            <a:r>
              <a:rPr lang="nl-NL" sz="1600" dirty="0" err="1"/>
              <a:t>Tendering</a:t>
            </a:r>
            <a:r>
              <a:rPr lang="nl-NL" sz="1600" dirty="0"/>
              <a:t>? 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Why</a:t>
            </a:r>
            <a:r>
              <a:rPr lang="nl-NL" dirty="0"/>
              <a:t> are we here TODAY?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079036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r>
              <a:rPr lang="nl-NL" sz="1600" dirty="0"/>
              <a:t>Suppliers </a:t>
            </a:r>
            <a:r>
              <a:rPr lang="nl-NL" sz="1600" dirty="0" err="1"/>
              <a:t>wanted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</a:t>
            </a:r>
            <a:r>
              <a:rPr lang="nl-NL" sz="1600" dirty="0" err="1"/>
              <a:t>give</a:t>
            </a:r>
            <a:r>
              <a:rPr lang="nl-NL" sz="1600" dirty="0"/>
              <a:t> </a:t>
            </a:r>
            <a:r>
              <a:rPr lang="nl-NL" sz="1600" dirty="0" err="1"/>
              <a:t>advice</a:t>
            </a:r>
            <a:r>
              <a:rPr lang="nl-NL" sz="1600" dirty="0"/>
              <a:t>, but </a:t>
            </a:r>
            <a:r>
              <a:rPr lang="nl-NL" sz="1600" dirty="0" err="1"/>
              <a:t>there</a:t>
            </a:r>
            <a:r>
              <a:rPr lang="nl-NL" sz="1600" dirty="0"/>
              <a:t> was </a:t>
            </a:r>
            <a:r>
              <a:rPr lang="nl-NL" sz="1600" dirty="0" err="1"/>
              <a:t>not</a:t>
            </a:r>
            <a:r>
              <a:rPr lang="nl-NL" sz="1600" dirty="0"/>
              <a:t> </a:t>
            </a:r>
            <a:r>
              <a:rPr lang="nl-NL" sz="1600" dirty="0" err="1"/>
              <a:t>enough</a:t>
            </a:r>
            <a:r>
              <a:rPr lang="nl-NL" sz="1600" dirty="0"/>
              <a:t> time in </a:t>
            </a:r>
            <a:r>
              <a:rPr lang="nl-NL" sz="1600" dirty="0" err="1"/>
              <a:t>the</a:t>
            </a:r>
            <a:r>
              <a:rPr lang="nl-NL" sz="1600" dirty="0"/>
              <a:t> procedure</a:t>
            </a:r>
          </a:p>
          <a:p>
            <a:pPr lvl="0"/>
            <a:r>
              <a:rPr lang="nl-NL" sz="1600" dirty="0" err="1"/>
              <a:t>All</a:t>
            </a:r>
            <a:r>
              <a:rPr lang="nl-NL" sz="1600" dirty="0"/>
              <a:t> </a:t>
            </a:r>
            <a:r>
              <a:rPr lang="nl-NL" sz="1600" dirty="0" err="1"/>
              <a:t>suppliers</a:t>
            </a:r>
            <a:r>
              <a:rPr lang="nl-NL" sz="1600" dirty="0"/>
              <a:t> </a:t>
            </a:r>
            <a:r>
              <a:rPr lang="nl-NL" sz="1600" dirty="0" err="1"/>
              <a:t>offered</a:t>
            </a:r>
            <a:r>
              <a:rPr lang="nl-NL" sz="1600" dirty="0"/>
              <a:t> a container </a:t>
            </a:r>
            <a:r>
              <a:rPr lang="nl-NL" sz="1600" dirty="0" err="1"/>
              <a:t>not</a:t>
            </a:r>
            <a:r>
              <a:rPr lang="nl-NL" sz="1600" dirty="0"/>
              <a:t> 100% conform </a:t>
            </a:r>
            <a:r>
              <a:rPr lang="nl-NL" sz="1600" dirty="0" err="1"/>
              <a:t>specs</a:t>
            </a:r>
            <a:r>
              <a:rPr lang="nl-NL" sz="1600" dirty="0"/>
              <a:t>.</a:t>
            </a:r>
          </a:p>
          <a:p>
            <a:pPr lvl="0"/>
            <a:r>
              <a:rPr lang="nl-NL" sz="1600" dirty="0"/>
              <a:t>It was more or </a:t>
            </a:r>
            <a:r>
              <a:rPr lang="nl-NL" sz="1600" dirty="0" err="1"/>
              <a:t>less</a:t>
            </a:r>
            <a:r>
              <a:rPr lang="nl-NL" sz="1600" dirty="0"/>
              <a:t> </a:t>
            </a:r>
            <a:r>
              <a:rPr lang="nl-NL" sz="1600" dirty="0" err="1"/>
              <a:t>impossible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award </a:t>
            </a:r>
            <a:r>
              <a:rPr lang="nl-NL" sz="1600" dirty="0" err="1"/>
              <a:t>honestly</a:t>
            </a:r>
            <a:endParaRPr lang="nl-NL" sz="1600" dirty="0"/>
          </a:p>
          <a:p>
            <a:pPr lvl="0"/>
            <a:r>
              <a:rPr lang="nl-NL" sz="1600" dirty="0" err="1"/>
              <a:t>Lawyers</a:t>
            </a:r>
            <a:r>
              <a:rPr lang="nl-NL" sz="1600" dirty="0"/>
              <a:t> </a:t>
            </a:r>
            <a:r>
              <a:rPr lang="nl-NL" sz="1600" dirty="0" err="1"/>
              <a:t>were</a:t>
            </a:r>
            <a:r>
              <a:rPr lang="nl-NL" sz="1600" dirty="0"/>
              <a:t> </a:t>
            </a:r>
            <a:r>
              <a:rPr lang="nl-NL" sz="1600" dirty="0" err="1"/>
              <a:t>needed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make a </a:t>
            </a:r>
            <a:r>
              <a:rPr lang="nl-NL" sz="1600" dirty="0" err="1"/>
              <a:t>breakthrough</a:t>
            </a:r>
            <a:r>
              <a:rPr lang="nl-NL" sz="1600" dirty="0"/>
              <a:t> in </a:t>
            </a:r>
            <a:r>
              <a:rPr lang="nl-NL" sz="1600" dirty="0" err="1"/>
              <a:t>the</a:t>
            </a:r>
            <a:r>
              <a:rPr lang="nl-NL" sz="1600" dirty="0"/>
              <a:t> Tender </a:t>
            </a:r>
            <a:r>
              <a:rPr lang="nl-NL" sz="1600" dirty="0" err="1"/>
              <a:t>process</a:t>
            </a:r>
            <a:endParaRPr lang="nl-NL" sz="1600" dirty="0"/>
          </a:p>
          <a:p>
            <a:pPr lvl="0"/>
            <a:r>
              <a:rPr lang="nl-NL" sz="1600" dirty="0"/>
              <a:t>On </a:t>
            </a:r>
            <a:r>
              <a:rPr lang="nl-NL" sz="1600" dirty="0" err="1"/>
              <a:t>both</a:t>
            </a:r>
            <a:r>
              <a:rPr lang="nl-NL" sz="1600" dirty="0"/>
              <a:t> sides: Aanbestedende Dienst en Leveranciers</a:t>
            </a:r>
          </a:p>
          <a:p>
            <a:pPr lvl="0"/>
            <a:r>
              <a:rPr lang="nl-NL" sz="1600" dirty="0"/>
              <a:t>B-Waste (Paul was </a:t>
            </a:r>
            <a:r>
              <a:rPr lang="nl-NL" sz="1600" dirty="0" err="1"/>
              <a:t>not</a:t>
            </a:r>
            <a:r>
              <a:rPr lang="nl-NL" sz="1600" dirty="0"/>
              <a:t> </a:t>
            </a:r>
            <a:r>
              <a:rPr lang="nl-NL" sz="1600" dirty="0" err="1"/>
              <a:t>yet</a:t>
            </a:r>
            <a:r>
              <a:rPr lang="nl-NL" sz="1600" dirty="0"/>
              <a:t> </a:t>
            </a:r>
            <a:r>
              <a:rPr lang="nl-NL" sz="1600" dirty="0" err="1"/>
              <a:t>working</a:t>
            </a:r>
            <a:r>
              <a:rPr lang="nl-NL" sz="1600" dirty="0"/>
              <a:t> </a:t>
            </a:r>
            <a:r>
              <a:rPr lang="nl-NL" sz="1600" dirty="0" err="1"/>
              <a:t>there</a:t>
            </a:r>
            <a:r>
              <a:rPr lang="nl-NL" sz="1600" dirty="0"/>
              <a:t>) was </a:t>
            </a:r>
            <a:r>
              <a:rPr lang="nl-NL" sz="1600" dirty="0" err="1"/>
              <a:t>the</a:t>
            </a:r>
            <a:r>
              <a:rPr lang="nl-NL" sz="1600" dirty="0"/>
              <a:t> winner in </a:t>
            </a:r>
            <a:r>
              <a:rPr lang="nl-NL" sz="1600" dirty="0" err="1"/>
              <a:t>the</a:t>
            </a:r>
            <a:r>
              <a:rPr lang="nl-NL" sz="1600" dirty="0"/>
              <a:t> end</a:t>
            </a:r>
          </a:p>
          <a:p>
            <a:pPr lvl="0"/>
            <a:r>
              <a:rPr lang="nl-NL" sz="1600" dirty="0"/>
              <a:t>But Louis van Gaal </a:t>
            </a:r>
            <a:r>
              <a:rPr lang="nl-NL" sz="1600" dirty="0" err="1"/>
              <a:t>would</a:t>
            </a:r>
            <a:r>
              <a:rPr lang="nl-NL" sz="1600" dirty="0"/>
              <a:t> say: “</a:t>
            </a:r>
            <a:r>
              <a:rPr lang="nl-NL" sz="1600" dirty="0" err="1"/>
              <a:t>everybody</a:t>
            </a:r>
            <a:r>
              <a:rPr lang="nl-NL" sz="1600" dirty="0"/>
              <a:t> had a </a:t>
            </a:r>
            <a:r>
              <a:rPr lang="nl-NL" sz="1600" dirty="0" err="1"/>
              <a:t>nasty</a:t>
            </a:r>
            <a:r>
              <a:rPr lang="nl-NL" sz="1600" dirty="0"/>
              <a:t> taste on </a:t>
            </a:r>
            <a:r>
              <a:rPr lang="nl-NL" sz="1600" dirty="0" err="1"/>
              <a:t>the</a:t>
            </a:r>
            <a:r>
              <a:rPr lang="nl-NL" sz="1600" dirty="0"/>
              <a:t> side” </a:t>
            </a:r>
          </a:p>
          <a:p>
            <a:pPr lvl="0"/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that</a:t>
            </a:r>
            <a:r>
              <a:rPr lang="nl-NL" sz="1600" dirty="0"/>
              <a:t> is </a:t>
            </a:r>
            <a:r>
              <a:rPr lang="nl-NL" sz="1600" dirty="0" err="1"/>
              <a:t>why</a:t>
            </a:r>
            <a:r>
              <a:rPr lang="nl-NL" sz="1600" dirty="0"/>
              <a:t> in 2018 Rotterdam (</a:t>
            </a:r>
            <a:r>
              <a:rPr lang="nl-NL" sz="1600" dirty="0" err="1"/>
              <a:t>together</a:t>
            </a:r>
            <a:r>
              <a:rPr lang="nl-NL" sz="1600" dirty="0"/>
              <a:t> </a:t>
            </a:r>
            <a:r>
              <a:rPr lang="nl-NL" sz="1600" dirty="0" err="1"/>
              <a:t>with</a:t>
            </a:r>
            <a:r>
              <a:rPr lang="nl-NL" sz="1600" dirty="0"/>
              <a:t> Twente Milieu en Twente </a:t>
            </a:r>
            <a:r>
              <a:rPr lang="nl-NL" sz="1600" dirty="0" err="1"/>
              <a:t>Cities</a:t>
            </a:r>
            <a:r>
              <a:rPr lang="nl-NL" sz="1600" dirty="0"/>
              <a:t>) </a:t>
            </a:r>
            <a:r>
              <a:rPr lang="nl-NL" sz="1600" dirty="0" err="1"/>
              <a:t>started</a:t>
            </a:r>
            <a:r>
              <a:rPr lang="nl-NL" sz="1600" dirty="0"/>
              <a:t> a new tender in a more modern cooperation </a:t>
            </a:r>
            <a:r>
              <a:rPr lang="nl-NL" sz="1600" dirty="0" err="1"/>
              <a:t>seeking</a:t>
            </a:r>
            <a:r>
              <a:rPr lang="nl-NL" sz="1600" dirty="0"/>
              <a:t> way: </a:t>
            </a:r>
          </a:p>
          <a:p>
            <a:pPr lvl="0"/>
            <a:r>
              <a:rPr lang="nl-NL" sz="1600" dirty="0"/>
              <a:t>Paul was part of </a:t>
            </a:r>
            <a:r>
              <a:rPr lang="nl-NL" sz="1600" dirty="0" err="1"/>
              <a:t>the</a:t>
            </a:r>
            <a:r>
              <a:rPr lang="nl-NL" sz="1600" dirty="0"/>
              <a:t> Tenderteam of B-Waste </a:t>
            </a:r>
            <a:r>
              <a:rPr lang="nl-NL" sz="1600" dirty="0" err="1"/>
              <a:t>and</a:t>
            </a:r>
            <a:r>
              <a:rPr lang="nl-NL" sz="1600" dirty="0"/>
              <a:t> </a:t>
            </a:r>
            <a:r>
              <a:rPr lang="nl-NL" sz="1600" dirty="0" err="1"/>
              <a:t>will</a:t>
            </a:r>
            <a:r>
              <a:rPr lang="nl-NL" sz="1600" dirty="0"/>
              <a:t> </a:t>
            </a:r>
            <a:r>
              <a:rPr lang="nl-NL" sz="1600" dirty="0" err="1"/>
              <a:t>tell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results</a:t>
            </a:r>
            <a:r>
              <a:rPr lang="nl-NL" sz="1600" dirty="0"/>
              <a:t> of </a:t>
            </a:r>
            <a:r>
              <a:rPr lang="nl-NL" sz="1600" dirty="0" err="1"/>
              <a:t>this</a:t>
            </a:r>
            <a:r>
              <a:rPr lang="nl-NL" sz="1600" dirty="0"/>
              <a:t>:</a:t>
            </a:r>
          </a:p>
          <a:p>
            <a:pPr marL="0" lvl="0" indent="0" algn="ctr">
              <a:buNone/>
            </a:pPr>
            <a:r>
              <a:rPr lang="nl-NL" sz="2000" b="1" dirty="0"/>
              <a:t>COMPETETIVE DIALOGUE</a:t>
            </a:r>
          </a:p>
          <a:p>
            <a:pPr marL="0" lvl="0" indent="0" algn="ctr">
              <a:buNone/>
            </a:pPr>
            <a:endParaRPr lang="nl-NL" sz="2000" b="1" dirty="0"/>
          </a:p>
          <a:p>
            <a:pPr marL="0" lvl="0" indent="0" algn="ctr">
              <a:buNone/>
            </a:pPr>
            <a:endParaRPr lang="nl-NL" sz="2000" b="1" dirty="0"/>
          </a:p>
          <a:p>
            <a:pPr lvl="0"/>
            <a:endParaRPr lang="nl-NL" sz="1600" dirty="0"/>
          </a:p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What</a:t>
            </a:r>
            <a:r>
              <a:rPr lang="nl-NL" dirty="0"/>
              <a:t> </a:t>
            </a:r>
            <a:r>
              <a:rPr lang="nl-NL" dirty="0" err="1"/>
              <a:t>happened</a:t>
            </a:r>
            <a:r>
              <a:rPr lang="nl-NL" dirty="0"/>
              <a:t>?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20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66028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Sorry in advance </a:t>
            </a:r>
            <a:r>
              <a:rPr lang="nl-NL" dirty="0" err="1"/>
              <a:t>for</a:t>
            </a:r>
            <a:r>
              <a:rPr lang="nl-NL" dirty="0"/>
              <a:t> “Louis van Gaal-English”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DFE11A7-444B-4FC4-A0A1-750CB3CBA3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32" y="1772816"/>
            <a:ext cx="3824104" cy="2522439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2E97115F-D277-417D-9FC4-C40F32FFA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48" y="1772815"/>
            <a:ext cx="3787467" cy="2522439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CBD731DD-0596-4A46-A7AD-33786059FF7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533" y="4288986"/>
            <a:ext cx="3805785" cy="2111815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5E08D844-2E6E-4FB2-9CAC-995CDDC96C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4448" y="4296841"/>
            <a:ext cx="3787467" cy="207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6814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Tendering</a:t>
            </a:r>
            <a:r>
              <a:rPr lang="nl-NL" dirty="0"/>
              <a:t>: First 4 stages of </a:t>
            </a:r>
            <a:r>
              <a:rPr lang="nl-NL" dirty="0" err="1"/>
              <a:t>Purchasing</a:t>
            </a:r>
            <a:r>
              <a:rPr lang="nl-NL" dirty="0"/>
              <a:t> proces (COMBI: J. Telgen/S. Vaneker 2016)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4</a:t>
            </a:fld>
            <a:endParaRPr lang="nl-NL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98856B9A-E255-43F5-8043-28B6EF395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9820" y="1844824"/>
            <a:ext cx="6571456" cy="451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439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Please</a:t>
            </a:r>
            <a:r>
              <a:rPr lang="nl-NL" dirty="0"/>
              <a:t> Read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article</a:t>
            </a:r>
            <a:r>
              <a:rPr lang="nl-NL" dirty="0"/>
              <a:t>: </a:t>
            </a:r>
            <a:r>
              <a:rPr lang="nl-NL" dirty="0" err="1"/>
              <a:t>Buying</a:t>
            </a:r>
            <a:r>
              <a:rPr lang="nl-NL" dirty="0"/>
              <a:t> at a </a:t>
            </a:r>
            <a:r>
              <a:rPr lang="nl-NL" dirty="0" err="1"/>
              <a:t>Fixed</a:t>
            </a:r>
            <a:r>
              <a:rPr lang="nl-NL" dirty="0"/>
              <a:t> Price</a:t>
            </a:r>
          </a:p>
          <a:p>
            <a:r>
              <a:rPr lang="nl-NL" dirty="0"/>
              <a:t>DEAL 1 JANUARY 2016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03A0557-049D-4E66-8686-C055EF590E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709477"/>
            <a:ext cx="7801200" cy="4648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626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marL="0" lvl="0" indent="0">
              <a:buNone/>
            </a:pPr>
            <a:r>
              <a:rPr lang="nl-NL" sz="1600" dirty="0"/>
              <a:t>,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 err="1"/>
              <a:t>CONTRACTmanagement</a:t>
            </a:r>
            <a:r>
              <a:rPr lang="nl-NL" dirty="0"/>
              <a:t>: LAST 3 stages of </a:t>
            </a:r>
            <a:r>
              <a:rPr lang="nl-NL" dirty="0" err="1"/>
              <a:t>Purchasing</a:t>
            </a:r>
            <a:r>
              <a:rPr lang="nl-NL" dirty="0"/>
              <a:t> proces….THE FENCE (A. Goldman 2006)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7D34897F-531A-4217-B57F-00E326F167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0000" y="1788121"/>
            <a:ext cx="7470577" cy="408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1442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248472"/>
          </a:xfrm>
        </p:spPr>
        <p:txBody>
          <a:bodyPr/>
          <a:lstStyle/>
          <a:p>
            <a:pPr lvl="0"/>
            <a:r>
              <a:rPr lang="nl-NL" sz="1600" dirty="0"/>
              <a:t>The </a:t>
            </a:r>
            <a:r>
              <a:rPr lang="nl-NL" sz="1600" dirty="0" err="1"/>
              <a:t>easiest</a:t>
            </a:r>
            <a:r>
              <a:rPr lang="nl-NL" sz="1600" dirty="0"/>
              <a:t> Stage, but </a:t>
            </a:r>
            <a:r>
              <a:rPr lang="nl-NL" sz="1600" dirty="0" err="1"/>
              <a:t>the</a:t>
            </a:r>
            <a:r>
              <a:rPr lang="nl-NL" sz="1600" dirty="0"/>
              <a:t> most </a:t>
            </a:r>
            <a:r>
              <a:rPr lang="nl-NL" sz="1600" dirty="0" err="1"/>
              <a:t>forgotten</a:t>
            </a:r>
            <a:r>
              <a:rPr lang="nl-NL" sz="1600" dirty="0"/>
              <a:t> (</a:t>
            </a:r>
            <a:r>
              <a:rPr lang="nl-NL" sz="1600" dirty="0" err="1"/>
              <a:t>added</a:t>
            </a:r>
            <a:r>
              <a:rPr lang="nl-NL" sz="1600" dirty="0"/>
              <a:t> later in </a:t>
            </a:r>
            <a:r>
              <a:rPr lang="nl-NL" sz="1600" dirty="0" err="1"/>
              <a:t>the</a:t>
            </a:r>
            <a:r>
              <a:rPr lang="nl-NL" sz="1600" dirty="0"/>
              <a:t> model)</a:t>
            </a:r>
          </a:p>
          <a:p>
            <a:pPr lvl="0"/>
            <a:r>
              <a:rPr lang="nl-NL" sz="1600" dirty="0"/>
              <a:t>Focus: do we </a:t>
            </a:r>
            <a:r>
              <a:rPr lang="nl-NL" sz="1600" dirty="0" err="1"/>
              <a:t>really</a:t>
            </a:r>
            <a:r>
              <a:rPr lang="nl-NL" sz="1600" dirty="0"/>
              <a:t> </a:t>
            </a:r>
            <a:r>
              <a:rPr lang="nl-NL" sz="1600" dirty="0" err="1"/>
              <a:t>need</a:t>
            </a:r>
            <a:r>
              <a:rPr lang="nl-NL" sz="1600" dirty="0"/>
              <a:t> </a:t>
            </a:r>
            <a:r>
              <a:rPr lang="nl-NL" sz="1600" dirty="0" err="1"/>
              <a:t>it</a:t>
            </a:r>
            <a:r>
              <a:rPr lang="nl-NL" sz="1600" dirty="0"/>
              <a:t>?</a:t>
            </a:r>
          </a:p>
          <a:p>
            <a:pPr lvl="0"/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can</a:t>
            </a:r>
            <a:r>
              <a:rPr lang="nl-NL" sz="1600" dirty="0"/>
              <a:t> </a:t>
            </a:r>
            <a:r>
              <a:rPr lang="nl-NL" sz="1600" dirty="0" err="1"/>
              <a:t>perform</a:t>
            </a:r>
            <a:r>
              <a:rPr lang="nl-NL" sz="1600" dirty="0"/>
              <a:t> a </a:t>
            </a:r>
            <a:r>
              <a:rPr lang="nl-NL" sz="1600" dirty="0" err="1"/>
              <a:t>Purchasing</a:t>
            </a:r>
            <a:r>
              <a:rPr lang="nl-NL" sz="1600" dirty="0"/>
              <a:t> Proces excellent </a:t>
            </a:r>
            <a:r>
              <a:rPr lang="nl-NL" sz="1600" dirty="0" err="1"/>
              <a:t>for</a:t>
            </a:r>
            <a:r>
              <a:rPr lang="nl-NL" sz="1600" dirty="0"/>
              <a:t> </a:t>
            </a:r>
            <a:r>
              <a:rPr lang="nl-NL" sz="1600" dirty="0" err="1"/>
              <a:t>something</a:t>
            </a:r>
            <a:r>
              <a:rPr lang="nl-NL" sz="1600" dirty="0"/>
              <a:t> </a:t>
            </a:r>
            <a:r>
              <a:rPr lang="nl-NL" sz="1600" dirty="0" err="1"/>
              <a:t>you</a:t>
            </a:r>
            <a:r>
              <a:rPr lang="nl-NL" sz="1600" dirty="0"/>
              <a:t> </a:t>
            </a:r>
            <a:r>
              <a:rPr lang="nl-NL" sz="1600" dirty="0" err="1"/>
              <a:t>don’t</a:t>
            </a:r>
            <a:r>
              <a:rPr lang="nl-NL" sz="1600" dirty="0"/>
              <a:t> </a:t>
            </a:r>
            <a:r>
              <a:rPr lang="nl-NL" sz="1600" dirty="0" err="1"/>
              <a:t>need</a:t>
            </a:r>
            <a:endParaRPr lang="nl-NL" sz="1600" dirty="0"/>
          </a:p>
          <a:p>
            <a:pPr lvl="0"/>
            <a:r>
              <a:rPr lang="nl-NL" sz="1600" dirty="0" err="1"/>
              <a:t>Students</a:t>
            </a:r>
            <a:r>
              <a:rPr lang="nl-NL" sz="1600" dirty="0"/>
              <a:t> </a:t>
            </a:r>
            <a:r>
              <a:rPr lang="nl-NL" sz="1600" dirty="0" err="1"/>
              <a:t>might</a:t>
            </a:r>
            <a:r>
              <a:rPr lang="nl-NL" sz="1600" dirty="0"/>
              <a:t> </a:t>
            </a:r>
            <a:r>
              <a:rPr lang="nl-NL" sz="1600" dirty="0" err="1"/>
              <a:t>think</a:t>
            </a:r>
            <a:r>
              <a:rPr lang="nl-NL" sz="1600" dirty="0"/>
              <a:t>: </a:t>
            </a:r>
            <a:r>
              <a:rPr lang="nl-NL" sz="1600" dirty="0" err="1"/>
              <a:t>that</a:t>
            </a:r>
            <a:r>
              <a:rPr lang="nl-NL" sz="1600" dirty="0"/>
              <a:t> </a:t>
            </a:r>
            <a:r>
              <a:rPr lang="nl-NL" sz="1600" dirty="0" err="1"/>
              <a:t>will</a:t>
            </a:r>
            <a:r>
              <a:rPr lang="nl-NL" sz="1600" dirty="0"/>
              <a:t> </a:t>
            </a:r>
            <a:r>
              <a:rPr lang="nl-NL" sz="1600" dirty="0" err="1"/>
              <a:t>not</a:t>
            </a:r>
            <a:r>
              <a:rPr lang="nl-NL" sz="1600" dirty="0"/>
              <a:t> happen. </a:t>
            </a:r>
            <a:r>
              <a:rPr lang="nl-NL" sz="1600" dirty="0" err="1"/>
              <a:t>Please</a:t>
            </a:r>
            <a:r>
              <a:rPr lang="nl-NL" sz="1600" dirty="0"/>
              <a:t> wake up: </a:t>
            </a:r>
            <a:r>
              <a:rPr lang="nl-NL" sz="1600" dirty="0" err="1"/>
              <a:t>it</a:t>
            </a:r>
            <a:r>
              <a:rPr lang="nl-NL" sz="1600" dirty="0"/>
              <a:t> does…</a:t>
            </a:r>
          </a:p>
          <a:p>
            <a:pPr lvl="0"/>
            <a:r>
              <a:rPr lang="nl-NL" sz="1600" dirty="0" err="1"/>
              <a:t>Bridges</a:t>
            </a:r>
            <a:r>
              <a:rPr lang="nl-NL" sz="1600" dirty="0"/>
              <a:t> </a:t>
            </a:r>
            <a:r>
              <a:rPr lang="nl-NL" sz="1600" dirty="0" err="1"/>
              <a:t>that</a:t>
            </a:r>
            <a:r>
              <a:rPr lang="nl-NL" sz="1600" dirty="0"/>
              <a:t> are </a:t>
            </a:r>
            <a:r>
              <a:rPr lang="nl-NL" sz="1600" dirty="0" err="1"/>
              <a:t>not</a:t>
            </a:r>
            <a:r>
              <a:rPr lang="nl-NL" sz="1600" dirty="0"/>
              <a:t> </a:t>
            </a:r>
            <a:r>
              <a:rPr lang="nl-NL" sz="1600" dirty="0" err="1"/>
              <a:t>used</a:t>
            </a:r>
            <a:endParaRPr lang="nl-NL" sz="1600" dirty="0"/>
          </a:p>
          <a:p>
            <a:pPr lvl="0"/>
            <a:r>
              <a:rPr lang="nl-NL" sz="1600" dirty="0" err="1"/>
              <a:t>Products</a:t>
            </a:r>
            <a:r>
              <a:rPr lang="nl-NL" sz="1600" dirty="0"/>
              <a:t> </a:t>
            </a:r>
            <a:r>
              <a:rPr lang="nl-NL" sz="1600" dirty="0" err="1"/>
              <a:t>that</a:t>
            </a:r>
            <a:r>
              <a:rPr lang="nl-NL" sz="1600" dirty="0"/>
              <a:t> are </a:t>
            </a:r>
            <a:r>
              <a:rPr lang="nl-NL" sz="1600" dirty="0" err="1"/>
              <a:t>available</a:t>
            </a:r>
            <a:r>
              <a:rPr lang="nl-NL" sz="1600" dirty="0"/>
              <a:t> in </a:t>
            </a:r>
            <a:r>
              <a:rPr lang="nl-NL" sz="1600" dirty="0" err="1"/>
              <a:t>other</a:t>
            </a:r>
            <a:r>
              <a:rPr lang="nl-NL" sz="1600" dirty="0"/>
              <a:t> </a:t>
            </a:r>
            <a:r>
              <a:rPr lang="nl-NL" sz="1600" dirty="0" err="1"/>
              <a:t>departments</a:t>
            </a:r>
            <a:r>
              <a:rPr lang="nl-NL" sz="1600" dirty="0"/>
              <a:t> of </a:t>
            </a:r>
            <a:r>
              <a:rPr lang="nl-NL" sz="1600" dirty="0" err="1"/>
              <a:t>an</a:t>
            </a:r>
            <a:r>
              <a:rPr lang="nl-NL" sz="1600" dirty="0"/>
              <a:t> </a:t>
            </a:r>
            <a:r>
              <a:rPr lang="nl-NL" sz="1600" dirty="0" err="1"/>
              <a:t>organization</a:t>
            </a:r>
            <a:endParaRPr lang="nl-NL" sz="1600" dirty="0"/>
          </a:p>
          <a:p>
            <a:pPr lvl="0"/>
            <a:r>
              <a:rPr lang="nl-NL" sz="1600" dirty="0"/>
              <a:t>We </a:t>
            </a:r>
            <a:r>
              <a:rPr lang="nl-NL" sz="1600" dirty="0" err="1"/>
              <a:t>buy</a:t>
            </a:r>
            <a:r>
              <a:rPr lang="nl-NL" sz="1600" dirty="0"/>
              <a:t> </a:t>
            </a:r>
            <a:r>
              <a:rPr lang="nl-NL" sz="1600" dirty="0" err="1"/>
              <a:t>too</a:t>
            </a:r>
            <a:r>
              <a:rPr lang="nl-NL" sz="1600" dirty="0"/>
              <a:t> </a:t>
            </a:r>
            <a:r>
              <a:rPr lang="nl-NL" sz="1600" dirty="0" err="1"/>
              <a:t>much</a:t>
            </a:r>
            <a:r>
              <a:rPr lang="nl-NL" sz="1600" dirty="0"/>
              <a:t>: </a:t>
            </a:r>
            <a:r>
              <a:rPr lang="nl-NL" sz="1600" dirty="0" err="1"/>
              <a:t>better</a:t>
            </a:r>
            <a:r>
              <a:rPr lang="nl-NL" sz="1600" dirty="0"/>
              <a:t> safe </a:t>
            </a:r>
            <a:r>
              <a:rPr lang="nl-NL" sz="1600" dirty="0" err="1"/>
              <a:t>than</a:t>
            </a:r>
            <a:r>
              <a:rPr lang="nl-NL" sz="1600" dirty="0"/>
              <a:t> sorry</a:t>
            </a:r>
          </a:p>
          <a:p>
            <a:pPr lvl="0"/>
            <a:r>
              <a:rPr lang="nl-NL" sz="1600" dirty="0"/>
              <a:t>Hobby-</a:t>
            </a:r>
            <a:r>
              <a:rPr lang="nl-NL" sz="1600" dirty="0" err="1"/>
              <a:t>buying</a:t>
            </a:r>
            <a:r>
              <a:rPr lang="nl-NL" sz="1600" dirty="0"/>
              <a:t>: IT-professionals are </a:t>
            </a:r>
            <a:r>
              <a:rPr lang="nl-NL" sz="1600" dirty="0" err="1"/>
              <a:t>very</a:t>
            </a:r>
            <a:r>
              <a:rPr lang="nl-NL" sz="1600" dirty="0"/>
              <a:t> </a:t>
            </a:r>
            <a:r>
              <a:rPr lang="nl-NL" sz="1600" dirty="0" err="1"/>
              <a:t>fanatic</a:t>
            </a:r>
            <a:r>
              <a:rPr lang="nl-NL" sz="1600" dirty="0"/>
              <a:t> in </a:t>
            </a:r>
            <a:r>
              <a:rPr lang="nl-NL" sz="1600" dirty="0" err="1"/>
              <a:t>specifying</a:t>
            </a:r>
            <a:r>
              <a:rPr lang="nl-NL" sz="1600" dirty="0"/>
              <a:t> (</a:t>
            </a:r>
            <a:r>
              <a:rPr lang="nl-NL" sz="1600" dirty="0" err="1"/>
              <a:t>the</a:t>
            </a:r>
            <a:r>
              <a:rPr lang="nl-NL" sz="1600" dirty="0"/>
              <a:t>-</a:t>
            </a:r>
            <a:r>
              <a:rPr lang="nl-NL" sz="1600" dirty="0" err="1"/>
              <a:t>only</a:t>
            </a:r>
            <a:r>
              <a:rPr lang="nl-NL" sz="1600" dirty="0"/>
              <a:t>-way-is-up-</a:t>
            </a:r>
            <a:r>
              <a:rPr lang="nl-NL" sz="1600" dirty="0" err="1"/>
              <a:t>principle</a:t>
            </a:r>
            <a:r>
              <a:rPr lang="nl-NL" sz="1600" dirty="0"/>
              <a:t>)</a:t>
            </a:r>
          </a:p>
          <a:p>
            <a:pPr lvl="0"/>
            <a:r>
              <a:rPr lang="nl-NL" sz="1600" dirty="0" err="1"/>
              <a:t>Not-buying</a:t>
            </a:r>
            <a:r>
              <a:rPr lang="nl-NL" sz="1600" dirty="0"/>
              <a:t> or </a:t>
            </a:r>
            <a:r>
              <a:rPr lang="nl-NL" sz="1600" dirty="0" err="1"/>
              <a:t>less</a:t>
            </a:r>
            <a:r>
              <a:rPr lang="nl-NL" sz="1600" dirty="0"/>
              <a:t> </a:t>
            </a:r>
            <a:r>
              <a:rPr lang="nl-NL" sz="1600" dirty="0" err="1"/>
              <a:t>buying</a:t>
            </a:r>
            <a:r>
              <a:rPr lang="nl-NL" sz="1600" dirty="0"/>
              <a:t> (</a:t>
            </a:r>
            <a:r>
              <a:rPr lang="nl-NL" sz="1600" dirty="0" err="1"/>
              <a:t>quality</a:t>
            </a:r>
            <a:r>
              <a:rPr lang="nl-NL" sz="1600" dirty="0"/>
              <a:t> or </a:t>
            </a:r>
            <a:r>
              <a:rPr lang="nl-NL" sz="1600" dirty="0" err="1"/>
              <a:t>numbers</a:t>
            </a:r>
            <a:r>
              <a:rPr lang="nl-NL" sz="1600" dirty="0"/>
              <a:t>) </a:t>
            </a:r>
            <a:r>
              <a:rPr lang="nl-NL" sz="1600" dirty="0" err="1"/>
              <a:t>could</a:t>
            </a:r>
            <a:r>
              <a:rPr lang="nl-NL" sz="1600" dirty="0"/>
              <a:t> </a:t>
            </a:r>
            <a:r>
              <a:rPr lang="nl-NL" sz="1600" dirty="0" err="1"/>
              <a:t>be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best </a:t>
            </a:r>
            <a:r>
              <a:rPr lang="nl-NL" sz="1600" dirty="0" err="1"/>
              <a:t>Procurement</a:t>
            </a:r>
            <a:r>
              <a:rPr lang="nl-NL" sz="1600" dirty="0"/>
              <a:t> </a:t>
            </a:r>
            <a:r>
              <a:rPr lang="nl-NL" sz="1600" dirty="0" err="1"/>
              <a:t>decission</a:t>
            </a:r>
            <a:r>
              <a:rPr lang="nl-NL" sz="1600" dirty="0"/>
              <a:t> </a:t>
            </a:r>
            <a:r>
              <a:rPr lang="nl-NL" sz="1600" dirty="0" err="1"/>
              <a:t>after</a:t>
            </a:r>
            <a:r>
              <a:rPr lang="nl-NL" sz="1600" dirty="0"/>
              <a:t> </a:t>
            </a:r>
            <a:r>
              <a:rPr lang="nl-NL" sz="1600" dirty="0" err="1"/>
              <a:t>this</a:t>
            </a:r>
            <a:r>
              <a:rPr lang="nl-NL" sz="1600" dirty="0"/>
              <a:t> stage</a:t>
            </a:r>
          </a:p>
          <a:p>
            <a:pPr lvl="0"/>
            <a:r>
              <a:rPr lang="nl-NL" sz="1600" dirty="0"/>
              <a:t>Just keep in mind but </a:t>
            </a:r>
            <a:r>
              <a:rPr lang="nl-NL" sz="1600" dirty="0" err="1"/>
              <a:t>Procurement</a:t>
            </a:r>
            <a:r>
              <a:rPr lang="nl-NL" sz="1600" dirty="0"/>
              <a:t> is </a:t>
            </a:r>
            <a:r>
              <a:rPr lang="nl-NL" sz="1600" dirty="0" err="1"/>
              <a:t>too</a:t>
            </a:r>
            <a:r>
              <a:rPr lang="nl-NL" sz="1600" dirty="0"/>
              <a:t> </a:t>
            </a:r>
            <a:r>
              <a:rPr lang="nl-NL" sz="1600" dirty="0" err="1"/>
              <a:t>much</a:t>
            </a:r>
            <a:r>
              <a:rPr lang="nl-NL" sz="1600" dirty="0"/>
              <a:t> </a:t>
            </a:r>
            <a:r>
              <a:rPr lang="nl-NL" sz="1600" dirty="0" err="1"/>
              <a:t>fun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end </a:t>
            </a:r>
            <a:r>
              <a:rPr lang="nl-NL" sz="1600" dirty="0" err="1"/>
              <a:t>it</a:t>
            </a:r>
            <a:r>
              <a:rPr lang="nl-NL" sz="1600" dirty="0"/>
              <a:t> here, </a:t>
            </a:r>
            <a:r>
              <a:rPr lang="nl-NL" sz="1600" b="1" dirty="0" err="1"/>
              <a:t>so</a:t>
            </a:r>
            <a:r>
              <a:rPr lang="nl-NL" sz="1600" b="1" dirty="0"/>
              <a:t> </a:t>
            </a:r>
            <a:r>
              <a:rPr lang="nl-NL" sz="1600" b="1" dirty="0" err="1"/>
              <a:t>let’s</a:t>
            </a:r>
            <a:r>
              <a:rPr lang="nl-NL" sz="1600" b="1" dirty="0"/>
              <a:t> </a:t>
            </a:r>
            <a:r>
              <a:rPr lang="nl-NL" sz="1600" b="1" dirty="0" err="1"/>
              <a:t>buy</a:t>
            </a:r>
            <a:r>
              <a:rPr lang="nl-NL" sz="1600" dirty="0"/>
              <a:t>!</a:t>
            </a:r>
          </a:p>
          <a:p>
            <a:pPr lvl="0"/>
            <a:endParaRPr lang="nl-NL" sz="1600" dirty="0"/>
          </a:p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Stage 1 </a:t>
            </a:r>
            <a:r>
              <a:rPr lang="nl-NL" dirty="0" err="1"/>
              <a:t>demand</a:t>
            </a:r>
            <a:r>
              <a:rPr lang="nl-NL" dirty="0"/>
              <a:t>: do we </a:t>
            </a:r>
            <a:r>
              <a:rPr lang="nl-NL" dirty="0" err="1"/>
              <a:t>really</a:t>
            </a:r>
            <a:r>
              <a:rPr lang="nl-NL" dirty="0"/>
              <a:t> </a:t>
            </a:r>
            <a:r>
              <a:rPr lang="nl-NL" dirty="0" err="1"/>
              <a:t>need</a:t>
            </a:r>
            <a:r>
              <a:rPr lang="nl-NL" dirty="0"/>
              <a:t> </a:t>
            </a:r>
            <a:r>
              <a:rPr lang="nl-NL" dirty="0" err="1"/>
              <a:t>it</a:t>
            </a:r>
            <a:r>
              <a:rPr lang="nl-NL" dirty="0"/>
              <a:t>?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30031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3560763"/>
          </a:xfrm>
        </p:spPr>
        <p:txBody>
          <a:bodyPr/>
          <a:lstStyle/>
          <a:p>
            <a:pPr marL="0" indent="0">
              <a:buNone/>
            </a:pPr>
            <a:r>
              <a:rPr lang="nl-NL" sz="1600" b="1" dirty="0"/>
              <a:t>2006: </a:t>
            </a:r>
            <a:r>
              <a:rPr lang="nl-NL" sz="1600" b="1" dirty="0" err="1"/>
              <a:t>the</a:t>
            </a:r>
            <a:r>
              <a:rPr lang="nl-NL" sz="1600" b="1" dirty="0"/>
              <a:t> </a:t>
            </a:r>
            <a:r>
              <a:rPr lang="nl-NL" sz="1600" b="1" dirty="0" err="1"/>
              <a:t>tendering</a:t>
            </a:r>
            <a:r>
              <a:rPr lang="nl-NL" sz="1600" b="1" dirty="0"/>
              <a:t> of ... A4 Print &amp; Copy Paper… (5 </a:t>
            </a:r>
            <a:r>
              <a:rPr lang="nl-NL" sz="1600" b="1" dirty="0" err="1"/>
              <a:t>Contracting</a:t>
            </a:r>
            <a:r>
              <a:rPr lang="nl-NL" sz="1600" b="1" dirty="0"/>
              <a:t> </a:t>
            </a:r>
            <a:r>
              <a:rPr lang="nl-NL" sz="1600" b="1" dirty="0" err="1"/>
              <a:t>Authorities</a:t>
            </a:r>
            <a:r>
              <a:rPr lang="nl-NL" sz="1600" b="1" dirty="0"/>
              <a:t>)</a:t>
            </a:r>
          </a:p>
          <a:p>
            <a:pPr marL="0" indent="0">
              <a:buNone/>
            </a:pPr>
            <a:r>
              <a:rPr lang="nl-NL" sz="1600" b="1" dirty="0" err="1"/>
              <a:t>Spend</a:t>
            </a:r>
            <a:r>
              <a:rPr lang="nl-NL" sz="1600" b="1" dirty="0"/>
              <a:t> </a:t>
            </a:r>
            <a:r>
              <a:rPr lang="nl-NL" sz="1600" b="1" dirty="0" err="1"/>
              <a:t>yearly</a:t>
            </a:r>
            <a:r>
              <a:rPr lang="nl-NL" sz="1600" b="1" dirty="0"/>
              <a:t> 50K (5 </a:t>
            </a:r>
            <a:r>
              <a:rPr lang="nl-NL" sz="1600" b="1" dirty="0" err="1"/>
              <a:t>CA’s</a:t>
            </a:r>
            <a:r>
              <a:rPr lang="nl-NL" sz="1600" b="1" dirty="0"/>
              <a:t> 250K)</a:t>
            </a:r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b="1" dirty="0"/>
          </a:p>
          <a:p>
            <a:pPr marL="0" indent="0">
              <a:buNone/>
            </a:pPr>
            <a:endParaRPr lang="nl-NL" sz="1600" dirty="0"/>
          </a:p>
          <a:p>
            <a:pPr marL="0" lvl="0" indent="0">
              <a:buNone/>
            </a:pPr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Stage 2 </a:t>
            </a:r>
            <a:r>
              <a:rPr lang="nl-NL" dirty="0" err="1"/>
              <a:t>Specifying</a:t>
            </a:r>
            <a:r>
              <a:rPr lang="nl-NL" dirty="0"/>
              <a:t>: My first “</a:t>
            </a:r>
            <a:r>
              <a:rPr lang="nl-NL" dirty="0" err="1"/>
              <a:t>little</a:t>
            </a:r>
            <a:r>
              <a:rPr lang="nl-NL" dirty="0"/>
              <a:t>” Tender (even </a:t>
            </a:r>
            <a:r>
              <a:rPr lang="nl-NL" dirty="0" err="1"/>
              <a:t>simple</a:t>
            </a:r>
            <a:r>
              <a:rPr lang="nl-NL" dirty="0"/>
              <a:t> copy paper </a:t>
            </a:r>
            <a:r>
              <a:rPr lang="nl-NL" dirty="0" err="1"/>
              <a:t>can</a:t>
            </a:r>
            <a:r>
              <a:rPr lang="nl-NL" dirty="0"/>
              <a:t> </a:t>
            </a:r>
            <a:r>
              <a:rPr lang="nl-NL" dirty="0" err="1"/>
              <a:t>be</a:t>
            </a:r>
            <a:r>
              <a:rPr lang="nl-NL" dirty="0"/>
              <a:t> complex)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8</a:t>
            </a:fld>
            <a:endParaRPr lang="nl-NL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EA192EA5-E141-43DF-BC26-0AA74A56BA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2542800"/>
            <a:ext cx="4968551" cy="3266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5844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inhoud 1"/>
          <p:cNvSpPr>
            <a:spLocks noGrp="1"/>
          </p:cNvSpPr>
          <p:nvPr>
            <p:ph idx="1"/>
          </p:nvPr>
        </p:nvSpPr>
        <p:spPr>
          <a:xfrm>
            <a:off x="1080000" y="1844824"/>
            <a:ext cx="7801200" cy="4392488"/>
          </a:xfrm>
        </p:spPr>
        <p:txBody>
          <a:bodyPr/>
          <a:lstStyle/>
          <a:p>
            <a:pPr lvl="0"/>
            <a:r>
              <a:rPr lang="nl-NL" sz="1600" b="1" dirty="0"/>
              <a:t>Financial Management</a:t>
            </a:r>
            <a:r>
              <a:rPr lang="nl-NL" sz="1600" dirty="0"/>
              <a:t>: commodity </a:t>
            </a:r>
            <a:r>
              <a:rPr lang="nl-NL" sz="1600" dirty="0" err="1"/>
              <a:t>good</a:t>
            </a:r>
            <a:r>
              <a:rPr lang="nl-NL" sz="1600" dirty="0"/>
              <a:t> </a:t>
            </a:r>
            <a:r>
              <a:rPr lang="nl-NL" sz="1600" dirty="0" err="1"/>
              <a:t>so</a:t>
            </a:r>
            <a:r>
              <a:rPr lang="nl-NL" sz="1600" dirty="0"/>
              <a:t> as </a:t>
            </a:r>
            <a:r>
              <a:rPr lang="nl-NL" sz="1600" dirty="0" err="1"/>
              <a:t>cheap</a:t>
            </a:r>
            <a:r>
              <a:rPr lang="nl-NL" sz="1600" dirty="0"/>
              <a:t> as </a:t>
            </a:r>
            <a:r>
              <a:rPr lang="nl-NL" sz="1600" dirty="0" err="1"/>
              <a:t>possible</a:t>
            </a:r>
            <a:r>
              <a:rPr lang="nl-NL" sz="1600" dirty="0"/>
              <a:t> (</a:t>
            </a:r>
            <a:r>
              <a:rPr lang="nl-NL" sz="1600" dirty="0" err="1"/>
              <a:t>maybe</a:t>
            </a:r>
            <a:r>
              <a:rPr lang="nl-NL" sz="1600" dirty="0"/>
              <a:t> </a:t>
            </a:r>
            <a:r>
              <a:rPr lang="nl-NL" sz="1600" dirty="0" err="1"/>
              <a:t>profit</a:t>
            </a:r>
            <a:r>
              <a:rPr lang="nl-NL" sz="1600" dirty="0"/>
              <a:t>?)</a:t>
            </a:r>
          </a:p>
          <a:p>
            <a:pPr lvl="0"/>
            <a:r>
              <a:rPr lang="nl-NL" sz="1600" b="1" dirty="0"/>
              <a:t>Facility Management</a:t>
            </a:r>
            <a:r>
              <a:rPr lang="nl-NL" sz="1600" dirty="0"/>
              <a:t>: no </a:t>
            </a:r>
            <a:r>
              <a:rPr lang="nl-NL" sz="1600" dirty="0" err="1"/>
              <a:t>problems</a:t>
            </a:r>
            <a:r>
              <a:rPr lang="nl-NL" sz="1600" dirty="0"/>
              <a:t> </a:t>
            </a:r>
            <a:r>
              <a:rPr lang="nl-NL" sz="1600" dirty="0" err="1"/>
              <a:t>with</a:t>
            </a:r>
            <a:r>
              <a:rPr lang="nl-NL" sz="1600" dirty="0"/>
              <a:t> </a:t>
            </a:r>
            <a:r>
              <a:rPr lang="nl-NL" sz="1600" dirty="0" err="1"/>
              <a:t>the</a:t>
            </a:r>
            <a:r>
              <a:rPr lang="nl-NL" sz="1600" dirty="0"/>
              <a:t> copy machines</a:t>
            </a:r>
          </a:p>
          <a:p>
            <a:pPr lvl="0"/>
            <a:r>
              <a:rPr lang="nl-NL" sz="1600" b="1" dirty="0"/>
              <a:t>The </a:t>
            </a:r>
            <a:r>
              <a:rPr lang="nl-NL" sz="1600" b="1" dirty="0" err="1"/>
              <a:t>Archives</a:t>
            </a:r>
            <a:r>
              <a:rPr lang="nl-NL" sz="1600" dirty="0"/>
              <a:t>: </a:t>
            </a:r>
            <a:r>
              <a:rPr lang="nl-NL" sz="1600" dirty="0" err="1"/>
              <a:t>quality</a:t>
            </a:r>
            <a:r>
              <a:rPr lang="nl-NL" sz="1600" dirty="0"/>
              <a:t> </a:t>
            </a:r>
            <a:r>
              <a:rPr lang="nl-NL" sz="1600" dirty="0" err="1"/>
              <a:t>should</a:t>
            </a:r>
            <a:r>
              <a:rPr lang="nl-NL" sz="1600" dirty="0"/>
              <a:t> at </a:t>
            </a:r>
            <a:r>
              <a:rPr lang="nl-NL" sz="1600" dirty="0" err="1"/>
              <a:t>least</a:t>
            </a:r>
            <a:r>
              <a:rPr lang="nl-NL" sz="1600" dirty="0"/>
              <a:t> </a:t>
            </a:r>
            <a:r>
              <a:rPr lang="nl-NL" sz="1600" dirty="0" err="1"/>
              <a:t>be</a:t>
            </a:r>
            <a:r>
              <a:rPr lang="nl-NL" sz="1600" dirty="0"/>
              <a:t> </a:t>
            </a:r>
            <a:r>
              <a:rPr lang="nl-NL" sz="1600" dirty="0" err="1"/>
              <a:t>guaranteed</a:t>
            </a:r>
            <a:r>
              <a:rPr lang="nl-NL" sz="1600" dirty="0"/>
              <a:t> </a:t>
            </a:r>
            <a:r>
              <a:rPr lang="nl-NL" sz="1600" dirty="0" err="1"/>
              <a:t>for</a:t>
            </a:r>
            <a:r>
              <a:rPr lang="nl-NL" sz="1600" dirty="0"/>
              <a:t> 200years….</a:t>
            </a:r>
          </a:p>
          <a:p>
            <a:pPr lvl="0"/>
            <a:r>
              <a:rPr lang="nl-NL" sz="1600" b="1" dirty="0" err="1"/>
              <a:t>Sustainability</a:t>
            </a:r>
            <a:r>
              <a:rPr lang="nl-NL" sz="1600" b="1" dirty="0"/>
              <a:t> management</a:t>
            </a:r>
            <a:r>
              <a:rPr lang="nl-NL" sz="1600" dirty="0"/>
              <a:t>: </a:t>
            </a:r>
            <a:r>
              <a:rPr lang="nl-NL" sz="1600" dirty="0" err="1"/>
              <a:t>the</a:t>
            </a:r>
            <a:r>
              <a:rPr lang="nl-NL" sz="1600" dirty="0"/>
              <a:t> </a:t>
            </a:r>
            <a:r>
              <a:rPr lang="nl-NL" sz="1600" dirty="0" err="1"/>
              <a:t>least</a:t>
            </a:r>
            <a:r>
              <a:rPr lang="nl-NL" sz="1600" dirty="0"/>
              <a:t> </a:t>
            </a:r>
            <a:r>
              <a:rPr lang="nl-NL" sz="1600" dirty="0" err="1"/>
              <a:t>grammes</a:t>
            </a:r>
            <a:r>
              <a:rPr lang="nl-NL" sz="1600" dirty="0"/>
              <a:t> </a:t>
            </a:r>
            <a:r>
              <a:rPr lang="nl-NL" sz="1600" dirty="0" err="1"/>
              <a:t>and</a:t>
            </a:r>
            <a:r>
              <a:rPr lang="nl-NL" sz="1600" dirty="0"/>
              <a:t> as </a:t>
            </a:r>
            <a:r>
              <a:rPr lang="nl-NL" sz="1600" dirty="0" err="1"/>
              <a:t>grey</a:t>
            </a:r>
            <a:r>
              <a:rPr lang="nl-NL" sz="1600" dirty="0"/>
              <a:t> as </a:t>
            </a:r>
            <a:r>
              <a:rPr lang="nl-NL" sz="1600" dirty="0" err="1"/>
              <a:t>possible</a:t>
            </a:r>
            <a:r>
              <a:rPr lang="nl-NL" sz="1600" dirty="0"/>
              <a:t> (PR)</a:t>
            </a:r>
          </a:p>
          <a:p>
            <a:pPr lvl="0"/>
            <a:r>
              <a:rPr lang="nl-NL" sz="1600" b="1" dirty="0"/>
              <a:t>Communications:</a:t>
            </a:r>
            <a:r>
              <a:rPr lang="nl-NL" sz="1600" dirty="0"/>
              <a:t> </a:t>
            </a:r>
            <a:r>
              <a:rPr lang="nl-NL" sz="1600" dirty="0" err="1"/>
              <a:t>thick</a:t>
            </a:r>
            <a:r>
              <a:rPr lang="nl-NL" sz="1600" dirty="0"/>
              <a:t> paper </a:t>
            </a:r>
            <a:r>
              <a:rPr lang="nl-NL" sz="1600" dirty="0" err="1"/>
              <a:t>and</a:t>
            </a:r>
            <a:r>
              <a:rPr lang="nl-NL" sz="1600" dirty="0"/>
              <a:t> as </a:t>
            </a:r>
            <a:r>
              <a:rPr lang="nl-NL" sz="1600" dirty="0" err="1"/>
              <a:t>white</a:t>
            </a:r>
            <a:r>
              <a:rPr lang="nl-NL" sz="1600" dirty="0"/>
              <a:t> as </a:t>
            </a:r>
            <a:r>
              <a:rPr lang="nl-NL" sz="1600" dirty="0" err="1"/>
              <a:t>possible</a:t>
            </a:r>
            <a:r>
              <a:rPr lang="nl-NL" sz="1600" dirty="0"/>
              <a:t> (</a:t>
            </a:r>
            <a:r>
              <a:rPr lang="nl-NL" sz="1600" dirty="0" err="1"/>
              <a:t>also</a:t>
            </a:r>
            <a:r>
              <a:rPr lang="nl-NL" sz="1600" dirty="0"/>
              <a:t> PR….)</a:t>
            </a:r>
          </a:p>
          <a:p>
            <a:pPr lvl="0"/>
            <a:r>
              <a:rPr lang="nl-NL" sz="1600" b="1" dirty="0" err="1"/>
              <a:t>Purchasing</a:t>
            </a:r>
            <a:r>
              <a:rPr lang="nl-NL" sz="1600" dirty="0"/>
              <a:t> (me): </a:t>
            </a:r>
            <a:r>
              <a:rPr lang="nl-NL" sz="1600" dirty="0" err="1"/>
              <a:t>according</a:t>
            </a:r>
            <a:r>
              <a:rPr lang="nl-NL" sz="1600" dirty="0"/>
              <a:t> </a:t>
            </a:r>
            <a:r>
              <a:rPr lang="nl-NL" sz="1600" dirty="0" err="1"/>
              <a:t>to</a:t>
            </a:r>
            <a:r>
              <a:rPr lang="nl-NL" sz="1600" dirty="0"/>
              <a:t> tender-</a:t>
            </a:r>
            <a:r>
              <a:rPr lang="nl-NL" sz="1600" dirty="0" err="1"/>
              <a:t>law</a:t>
            </a:r>
            <a:r>
              <a:rPr lang="nl-NL" sz="1600" dirty="0"/>
              <a:t>: European Tender Procedure</a:t>
            </a:r>
          </a:p>
          <a:p>
            <a:pPr lvl="0"/>
            <a:r>
              <a:rPr lang="nl-NL" sz="1600" b="1" dirty="0"/>
              <a:t>The </a:t>
            </a:r>
            <a:r>
              <a:rPr lang="nl-NL" sz="1600" b="1" dirty="0" err="1"/>
              <a:t>Jurists</a:t>
            </a:r>
            <a:r>
              <a:rPr lang="nl-NL" sz="1600" dirty="0"/>
              <a:t>: no </a:t>
            </a:r>
            <a:r>
              <a:rPr lang="nl-NL" sz="1600" dirty="0" err="1"/>
              <a:t>interpretation</a:t>
            </a:r>
            <a:r>
              <a:rPr lang="nl-NL" sz="1600" dirty="0"/>
              <a:t> </a:t>
            </a:r>
            <a:r>
              <a:rPr lang="nl-NL" sz="1600" dirty="0" err="1"/>
              <a:t>problems</a:t>
            </a:r>
            <a:r>
              <a:rPr lang="nl-NL" sz="1600" dirty="0"/>
              <a:t>: </a:t>
            </a:r>
            <a:r>
              <a:rPr lang="nl-NL" sz="1600" dirty="0" err="1"/>
              <a:t>specifications</a:t>
            </a:r>
            <a:r>
              <a:rPr lang="nl-NL" sz="1600" dirty="0"/>
              <a:t> as Black/White </a:t>
            </a:r>
            <a:r>
              <a:rPr lang="nl-NL" sz="1600" dirty="0" err="1"/>
              <a:t>possible</a:t>
            </a:r>
            <a:endParaRPr lang="nl-NL" sz="1600" dirty="0"/>
          </a:p>
          <a:p>
            <a:pPr lvl="0"/>
            <a:r>
              <a:rPr lang="nl-NL" sz="1600" b="1" dirty="0" err="1"/>
              <a:t>Owner</a:t>
            </a:r>
            <a:r>
              <a:rPr lang="nl-NL" sz="1600" b="1" dirty="0"/>
              <a:t> of Paper budget</a:t>
            </a:r>
            <a:r>
              <a:rPr lang="nl-NL" sz="1600" dirty="0"/>
              <a:t>: Does </a:t>
            </a:r>
            <a:r>
              <a:rPr lang="nl-NL" sz="1600" dirty="0" err="1"/>
              <a:t>not</a:t>
            </a:r>
            <a:r>
              <a:rPr lang="nl-NL" sz="1600" dirty="0"/>
              <a:t> like </a:t>
            </a:r>
            <a:r>
              <a:rPr lang="nl-NL" sz="1600" dirty="0" err="1"/>
              <a:t>the</a:t>
            </a:r>
            <a:r>
              <a:rPr lang="nl-NL" sz="1600" dirty="0"/>
              <a:t> European Procedure: </a:t>
            </a:r>
            <a:r>
              <a:rPr lang="nl-NL" sz="1600" dirty="0" err="1"/>
              <a:t>too</a:t>
            </a:r>
            <a:r>
              <a:rPr lang="nl-NL" sz="1600" dirty="0"/>
              <a:t> </a:t>
            </a:r>
            <a:r>
              <a:rPr lang="nl-NL" sz="1600" dirty="0" err="1"/>
              <a:t>bureaucratic</a:t>
            </a:r>
            <a:endParaRPr lang="nl-NL" sz="1600" dirty="0"/>
          </a:p>
          <a:p>
            <a:pPr lvl="0"/>
            <a:r>
              <a:rPr lang="nl-NL" sz="1600" b="1" dirty="0" err="1"/>
              <a:t>Owner</a:t>
            </a:r>
            <a:r>
              <a:rPr lang="nl-NL" sz="1600" b="1" dirty="0"/>
              <a:t> of Paper budget</a:t>
            </a:r>
            <a:r>
              <a:rPr lang="nl-NL" sz="1600" dirty="0"/>
              <a:t>: </a:t>
            </a:r>
            <a:r>
              <a:rPr lang="nl-NL" sz="1600" dirty="0" err="1"/>
              <a:t>our</a:t>
            </a:r>
            <a:r>
              <a:rPr lang="nl-NL" sz="1600" dirty="0"/>
              <a:t> </a:t>
            </a:r>
            <a:r>
              <a:rPr lang="nl-NL" sz="1600" dirty="0" err="1"/>
              <a:t>own</a:t>
            </a:r>
            <a:r>
              <a:rPr lang="nl-NL" sz="1600" dirty="0"/>
              <a:t> 50K is low </a:t>
            </a:r>
            <a:r>
              <a:rPr lang="nl-NL" sz="1600" dirty="0" err="1"/>
              <a:t>enough</a:t>
            </a:r>
            <a:r>
              <a:rPr lang="nl-NL" sz="1600" dirty="0"/>
              <a:t> </a:t>
            </a:r>
            <a:r>
              <a:rPr lang="nl-NL" sz="1600" dirty="0" err="1"/>
              <a:t>for</a:t>
            </a:r>
            <a:r>
              <a:rPr lang="nl-NL" sz="1600" dirty="0"/>
              <a:t> 3-on-1 procedure</a:t>
            </a:r>
          </a:p>
          <a:p>
            <a:pPr lvl="0"/>
            <a:r>
              <a:rPr lang="nl-NL" sz="1600" b="1" dirty="0"/>
              <a:t>Board of </a:t>
            </a:r>
            <a:r>
              <a:rPr lang="nl-NL" sz="1600" b="1" dirty="0" err="1"/>
              <a:t>collaboration</a:t>
            </a:r>
            <a:r>
              <a:rPr lang="nl-NL" sz="1600" b="1" dirty="0"/>
              <a:t> 5 </a:t>
            </a:r>
            <a:r>
              <a:rPr lang="nl-NL" sz="1600" b="1" dirty="0" err="1"/>
              <a:t>City’s</a:t>
            </a:r>
            <a:r>
              <a:rPr lang="nl-NL" sz="1600" dirty="0"/>
              <a:t>: More Volume, </a:t>
            </a:r>
            <a:r>
              <a:rPr lang="nl-NL" sz="1600" dirty="0" err="1"/>
              <a:t>Better</a:t>
            </a:r>
            <a:r>
              <a:rPr lang="nl-NL" sz="1600" dirty="0"/>
              <a:t> Price.</a:t>
            </a:r>
          </a:p>
          <a:p>
            <a:pPr lvl="0"/>
            <a:r>
              <a:rPr lang="nl-NL" sz="1600" b="1" dirty="0"/>
              <a:t>The </a:t>
            </a:r>
            <a:r>
              <a:rPr lang="nl-NL" sz="1600" b="1" dirty="0" err="1"/>
              <a:t>other</a:t>
            </a:r>
            <a:r>
              <a:rPr lang="nl-NL" sz="1600" b="1" dirty="0"/>
              <a:t> 4 </a:t>
            </a:r>
            <a:r>
              <a:rPr lang="nl-NL" sz="1600" b="1" dirty="0" err="1"/>
              <a:t>City’s</a:t>
            </a:r>
            <a:r>
              <a:rPr lang="nl-NL" sz="1600" dirty="0"/>
              <a:t>: different </a:t>
            </a:r>
            <a:r>
              <a:rPr lang="nl-NL" sz="1600" dirty="0" err="1"/>
              <a:t>specifications</a:t>
            </a:r>
            <a:r>
              <a:rPr lang="nl-NL" sz="1600" dirty="0"/>
              <a:t> on </a:t>
            </a:r>
            <a:r>
              <a:rPr lang="nl-NL" sz="1600" dirty="0" err="1"/>
              <a:t>certain</a:t>
            </a:r>
            <a:r>
              <a:rPr lang="nl-NL" sz="1600" dirty="0"/>
              <a:t> </a:t>
            </a:r>
            <a:r>
              <a:rPr lang="nl-NL" sz="1600" dirty="0" err="1"/>
              <a:t>demands</a:t>
            </a:r>
            <a:r>
              <a:rPr lang="nl-NL" sz="1600" dirty="0"/>
              <a:t>!</a:t>
            </a:r>
          </a:p>
          <a:p>
            <a:pPr lvl="0"/>
            <a:r>
              <a:rPr lang="nl-NL" sz="1600" dirty="0"/>
              <a:t>Summary: </a:t>
            </a:r>
            <a:r>
              <a:rPr lang="nl-NL" b="1" i="1" dirty="0"/>
              <a:t>conflict of </a:t>
            </a:r>
            <a:r>
              <a:rPr lang="nl-NL" b="1" i="1" dirty="0" err="1"/>
              <a:t>interests</a:t>
            </a:r>
            <a:endParaRPr lang="nl-NL" b="1" i="1" dirty="0"/>
          </a:p>
          <a:p>
            <a:pPr lvl="0"/>
            <a:endParaRPr lang="nl-NL" sz="1600" dirty="0"/>
          </a:p>
          <a:p>
            <a:pPr marL="0" lvl="0" indent="0">
              <a:buNone/>
            </a:pPr>
            <a:endParaRPr lang="nl-NL" sz="1600" dirty="0"/>
          </a:p>
          <a:p>
            <a:pPr lvl="0"/>
            <a:endParaRPr lang="nl-NL" sz="1600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dirty="0"/>
              <a:t>20-09-2019</a:t>
            </a:r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dirty="0"/>
              <a:t>THE ART &amp; SCIENCE OF TENDERING</a:t>
            </a:r>
          </a:p>
        </p:txBody>
      </p:sp>
      <p:sp>
        <p:nvSpPr>
          <p:cNvPr id="6" name="Tijdelijke aanduiding voor tekst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nl-NL" dirty="0"/>
              <a:t>A lot of </a:t>
            </a:r>
            <a:r>
              <a:rPr lang="nl-NL" dirty="0" err="1"/>
              <a:t>collegues</a:t>
            </a:r>
            <a:r>
              <a:rPr lang="nl-NL" dirty="0"/>
              <a:t> </a:t>
            </a:r>
            <a:r>
              <a:rPr lang="nl-NL" dirty="0" err="1"/>
              <a:t>wantED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</a:t>
            </a:r>
            <a:r>
              <a:rPr lang="nl-NL" dirty="0" err="1"/>
              <a:t>specify</a:t>
            </a:r>
            <a:r>
              <a:rPr lang="nl-NL" dirty="0"/>
              <a:t>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Needs</a:t>
            </a:r>
            <a:r>
              <a:rPr lang="nl-NL" dirty="0"/>
              <a:t>:</a:t>
            </a:r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C9CC7F-86E1-48DE-82DC-E9AC50D04532}" type="slidenum">
              <a:rPr lang="nl-NL" smtClean="0"/>
              <a:pPr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70833330"/>
      </p:ext>
    </p:extLst>
  </p:cSld>
  <p:clrMapOvr>
    <a:masterClrMapping/>
  </p:clrMapOvr>
</p:sld>
</file>

<file path=ppt/theme/theme1.xml><?xml version="1.0" encoding="utf-8"?>
<a:theme xmlns:a="http://schemas.openxmlformats.org/drawingml/2006/main" name="UT_NL">
  <a:themeElements>
    <a:clrScheme name="UT_wit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34B233"/>
      </a:accent1>
      <a:accent2>
        <a:srgbClr val="CF0072"/>
      </a:accent2>
      <a:accent3>
        <a:srgbClr val="FED100"/>
      </a:accent3>
      <a:accent4>
        <a:srgbClr val="0098C3"/>
      </a:accent4>
      <a:accent5>
        <a:srgbClr val="DC0C30"/>
      </a:accent5>
      <a:accent6>
        <a:srgbClr val="006A4D"/>
      </a:accent6>
      <a:hlink>
        <a:srgbClr val="4F2D7F"/>
      </a:hlink>
      <a:folHlink>
        <a:srgbClr val="887B1B"/>
      </a:folHlink>
    </a:clrScheme>
    <a:fontScheme name="Standaardontwerp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5CA440"/>
        </a:accent1>
        <a:accent2>
          <a:srgbClr val="FFD600"/>
        </a:accent2>
        <a:accent3>
          <a:srgbClr val="FFFFFF"/>
        </a:accent3>
        <a:accent4>
          <a:srgbClr val="000000"/>
        </a:accent4>
        <a:accent5>
          <a:srgbClr val="B5CFAF"/>
        </a:accent5>
        <a:accent6>
          <a:srgbClr val="E7C200"/>
        </a:accent6>
        <a:hlink>
          <a:srgbClr val="C40079"/>
        </a:hlink>
        <a:folHlink>
          <a:srgbClr val="0098A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UT_NL</Template>
  <TotalTime>1199</TotalTime>
  <Words>1376</Words>
  <Application>Microsoft Office PowerPoint</Application>
  <PresentationFormat>Diavoorstelling (4:3)</PresentationFormat>
  <Paragraphs>202</Paragraphs>
  <Slides>20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4" baseType="lpstr">
      <vt:lpstr>Arial</vt:lpstr>
      <vt:lpstr>Arial Narrow</vt:lpstr>
      <vt:lpstr>Wingdings</vt:lpstr>
      <vt:lpstr>UT_NL</vt:lpstr>
      <vt:lpstr>The  Art &amp; Science of Tendering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Company>Significant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Jan Telgen</dc:creator>
  <cp:lastModifiedBy>Sem Vaneker</cp:lastModifiedBy>
  <cp:revision>180</cp:revision>
  <dcterms:created xsi:type="dcterms:W3CDTF">2010-06-27T18:55:45Z</dcterms:created>
  <dcterms:modified xsi:type="dcterms:W3CDTF">2019-09-15T18:05:03Z</dcterms:modified>
</cp:coreProperties>
</file>